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FFCCCC"/>
    <a:srgbClr val="417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3" d="100"/>
          <a:sy n="93" d="100"/>
        </p:scale>
        <p:origin x="10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C982-5E48-49F0-92CE-0D2F82CD86C0}" type="datetimeFigureOut">
              <a:rPr lang="th-TH" smtClean="0"/>
              <a:t>14/07/59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F4E1C-8FFD-4E26-8996-624BAEB3C2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61384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C982-5E48-49F0-92CE-0D2F82CD86C0}" type="datetimeFigureOut">
              <a:rPr lang="th-TH" smtClean="0"/>
              <a:t>14/07/59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F4E1C-8FFD-4E26-8996-624BAEB3C2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25245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C982-5E48-49F0-92CE-0D2F82CD86C0}" type="datetimeFigureOut">
              <a:rPr lang="th-TH" smtClean="0"/>
              <a:t>14/07/59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F4E1C-8FFD-4E26-8996-624BAEB3C2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57177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C982-5E48-49F0-92CE-0D2F82CD86C0}" type="datetimeFigureOut">
              <a:rPr lang="th-TH" smtClean="0"/>
              <a:t>14/07/59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F4E1C-8FFD-4E26-8996-624BAEB3C2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11753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C982-5E48-49F0-92CE-0D2F82CD86C0}" type="datetimeFigureOut">
              <a:rPr lang="th-TH" smtClean="0"/>
              <a:t>14/07/59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F4E1C-8FFD-4E26-8996-624BAEB3C2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61862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C982-5E48-49F0-92CE-0D2F82CD86C0}" type="datetimeFigureOut">
              <a:rPr lang="th-TH" smtClean="0"/>
              <a:t>14/07/59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F4E1C-8FFD-4E26-8996-624BAEB3C2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61880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C982-5E48-49F0-92CE-0D2F82CD86C0}" type="datetimeFigureOut">
              <a:rPr lang="th-TH" smtClean="0"/>
              <a:t>14/07/59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F4E1C-8FFD-4E26-8996-624BAEB3C2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20321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C982-5E48-49F0-92CE-0D2F82CD86C0}" type="datetimeFigureOut">
              <a:rPr lang="th-TH" smtClean="0"/>
              <a:t>14/07/59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F4E1C-8FFD-4E26-8996-624BAEB3C2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75793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C982-5E48-49F0-92CE-0D2F82CD86C0}" type="datetimeFigureOut">
              <a:rPr lang="th-TH" smtClean="0"/>
              <a:t>14/07/59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F4E1C-8FFD-4E26-8996-624BAEB3C2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3244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C982-5E48-49F0-92CE-0D2F82CD86C0}" type="datetimeFigureOut">
              <a:rPr lang="th-TH" smtClean="0"/>
              <a:t>14/07/59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F4E1C-8FFD-4E26-8996-624BAEB3C2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26195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C982-5E48-49F0-92CE-0D2F82CD86C0}" type="datetimeFigureOut">
              <a:rPr lang="th-TH" smtClean="0"/>
              <a:t>14/07/59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F4E1C-8FFD-4E26-8996-624BAEB3C2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1535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FC982-5E48-49F0-92CE-0D2F82CD86C0}" type="datetimeFigureOut">
              <a:rPr lang="th-TH" smtClean="0"/>
              <a:t>14/07/59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F4E1C-8FFD-4E26-8996-624BAEB3C2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74689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568" y="0"/>
            <a:ext cx="10287000" cy="6858000"/>
          </a:xfrm>
          <a:prstGeom prst="rect">
            <a:avLst/>
          </a:prstGeom>
        </p:spPr>
      </p:pic>
      <p:sp>
        <p:nvSpPr>
          <p:cNvPr id="5" name="Right Triangle 4"/>
          <p:cNvSpPr/>
          <p:nvPr/>
        </p:nvSpPr>
        <p:spPr>
          <a:xfrm>
            <a:off x="1430482" y="-1329931"/>
            <a:ext cx="7496124" cy="8359381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ectangle 7"/>
          <p:cNvSpPr/>
          <p:nvPr/>
        </p:nvSpPr>
        <p:spPr>
          <a:xfrm>
            <a:off x="247650" y="4781550"/>
            <a:ext cx="6410325" cy="18954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364683" y="4886325"/>
            <a:ext cx="630332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200" dirty="0">
                <a:cs typeface="+mj-cs"/>
              </a:rPr>
              <a:t>การติดตาม  </a:t>
            </a:r>
            <a:r>
              <a:rPr lang="th-TH" sz="3200" dirty="0" smtClean="0">
                <a:cs typeface="+mj-cs"/>
              </a:rPr>
              <a:t>ตรวจสอบ</a:t>
            </a:r>
            <a:r>
              <a:rPr lang="en-US" sz="3200" dirty="0" smtClean="0">
                <a:cs typeface="+mj-cs"/>
              </a:rPr>
              <a:t>  </a:t>
            </a:r>
            <a:r>
              <a:rPr lang="th-TH" sz="3200" dirty="0">
                <a:cs typeface="+mj-cs"/>
              </a:rPr>
              <a:t>ประเมินผล </a:t>
            </a:r>
            <a:r>
              <a:rPr lang="th-TH" sz="3200" dirty="0" smtClean="0">
                <a:cs typeface="+mj-cs"/>
              </a:rPr>
              <a:t>และ</a:t>
            </a:r>
            <a:r>
              <a:rPr lang="th-TH" sz="3200" dirty="0">
                <a:cs typeface="+mj-cs"/>
              </a:rPr>
              <a:t>นิเทศ</a:t>
            </a:r>
            <a:r>
              <a:rPr lang="th-TH" sz="3200" dirty="0" smtClean="0">
                <a:cs typeface="+mj-cs"/>
              </a:rPr>
              <a:t>การศึกษา </a:t>
            </a:r>
          </a:p>
          <a:p>
            <a:pPr algn="ctr"/>
            <a:r>
              <a:rPr lang="th-TH" dirty="0" smtClean="0">
                <a:cs typeface="+mj-cs"/>
              </a:rPr>
              <a:t>เครือข่าย</a:t>
            </a:r>
            <a:r>
              <a:rPr lang="th-TH" dirty="0">
                <a:cs typeface="+mj-cs"/>
              </a:rPr>
              <a:t>การศึกษาเขาชะเมา  </a:t>
            </a:r>
            <a:r>
              <a:rPr lang="th-TH" dirty="0" smtClean="0">
                <a:cs typeface="+mj-cs"/>
              </a:rPr>
              <a:t>จำนวน </a:t>
            </a:r>
            <a:r>
              <a:rPr lang="th-TH" dirty="0">
                <a:cs typeface="+mj-cs"/>
              </a:rPr>
              <a:t>14 </a:t>
            </a:r>
            <a:r>
              <a:rPr lang="th-TH" dirty="0" smtClean="0">
                <a:cs typeface="+mj-cs"/>
              </a:rPr>
              <a:t>โรงเรียน</a:t>
            </a:r>
            <a:r>
              <a:rPr lang="th-TH" sz="3600" dirty="0" smtClean="0">
                <a:cs typeface="+mj-cs"/>
              </a:rPr>
              <a:t> </a:t>
            </a:r>
          </a:p>
          <a:p>
            <a:pPr algn="ctr"/>
            <a:r>
              <a:rPr lang="th-TH" dirty="0" smtClean="0">
                <a:solidFill>
                  <a:srgbClr val="FFC000"/>
                </a:solidFill>
                <a:cs typeface="+mj-cs"/>
              </a:rPr>
              <a:t>วันที่ 7 – 14 กรกฏาคม พ.ศ. 2559</a:t>
            </a:r>
            <a:endParaRPr lang="en-US" dirty="0">
              <a:solidFill>
                <a:srgbClr val="FFC000"/>
              </a:solidFill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513" y="1581150"/>
            <a:ext cx="1903091" cy="273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97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46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27" y="174660"/>
            <a:ext cx="901093" cy="129343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5000"/>
              </a:srgbClr>
            </a:outerShdw>
          </a:effectLst>
        </p:spPr>
      </p:pic>
      <p:sp>
        <p:nvSpPr>
          <p:cNvPr id="21" name="Rectangle 20"/>
          <p:cNvSpPr/>
          <p:nvPr/>
        </p:nvSpPr>
        <p:spPr>
          <a:xfrm>
            <a:off x="1597927" y="159679"/>
            <a:ext cx="5948441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Rectangle 21"/>
          <p:cNvSpPr/>
          <p:nvPr/>
        </p:nvSpPr>
        <p:spPr>
          <a:xfrm>
            <a:off x="1597927" y="159680"/>
            <a:ext cx="60067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600" dirty="0" smtClean="0">
                <a:solidFill>
                  <a:srgbClr val="0070C0"/>
                </a:solidFill>
                <a:cs typeface="+mj-cs"/>
              </a:rPr>
              <a:t>สรุปรายงานผล ด้านงบประมาณ และด้านบุคคล</a:t>
            </a:r>
            <a:endParaRPr lang="en-US" sz="3600" dirty="0">
              <a:solidFill>
                <a:srgbClr val="0070C0"/>
              </a:solidFill>
              <a:cs typeface="+mj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546368" y="947406"/>
            <a:ext cx="1315092" cy="49770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8" name="Rectangle 47"/>
          <p:cNvSpPr/>
          <p:nvPr/>
        </p:nvSpPr>
        <p:spPr>
          <a:xfrm>
            <a:off x="10346848" y="947406"/>
            <a:ext cx="1315092" cy="49770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Rectangle 33"/>
          <p:cNvSpPr/>
          <p:nvPr/>
        </p:nvSpPr>
        <p:spPr>
          <a:xfrm>
            <a:off x="616448" y="2137025"/>
            <a:ext cx="10849511" cy="6575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5" name="Rectangle 34"/>
          <p:cNvSpPr/>
          <p:nvPr/>
        </p:nvSpPr>
        <p:spPr>
          <a:xfrm>
            <a:off x="616449" y="3649980"/>
            <a:ext cx="10849510" cy="6575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Rectangle 35"/>
          <p:cNvSpPr/>
          <p:nvPr/>
        </p:nvSpPr>
        <p:spPr>
          <a:xfrm>
            <a:off x="611311" y="5266918"/>
            <a:ext cx="10854647" cy="6575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7" name="Oval 36"/>
          <p:cNvSpPr/>
          <p:nvPr/>
        </p:nvSpPr>
        <p:spPr>
          <a:xfrm>
            <a:off x="7546368" y="1756261"/>
            <a:ext cx="1315092" cy="131509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8" name="Oval 37"/>
          <p:cNvSpPr/>
          <p:nvPr/>
        </p:nvSpPr>
        <p:spPr>
          <a:xfrm>
            <a:off x="7546368" y="3321207"/>
            <a:ext cx="1315092" cy="131509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9" name="Oval 38"/>
          <p:cNvSpPr/>
          <p:nvPr/>
        </p:nvSpPr>
        <p:spPr>
          <a:xfrm>
            <a:off x="7546368" y="4965072"/>
            <a:ext cx="1315092" cy="131509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0" name="Oval 39"/>
          <p:cNvSpPr/>
          <p:nvPr/>
        </p:nvSpPr>
        <p:spPr>
          <a:xfrm>
            <a:off x="10361321" y="1756261"/>
            <a:ext cx="1315092" cy="131509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1" name="Oval 40"/>
          <p:cNvSpPr/>
          <p:nvPr/>
        </p:nvSpPr>
        <p:spPr>
          <a:xfrm>
            <a:off x="10361321" y="3321207"/>
            <a:ext cx="1315092" cy="131509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2" name="Oval 41"/>
          <p:cNvSpPr/>
          <p:nvPr/>
        </p:nvSpPr>
        <p:spPr>
          <a:xfrm>
            <a:off x="10361321" y="4965072"/>
            <a:ext cx="1315092" cy="131509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3" name="TextBox 42"/>
          <p:cNvSpPr txBox="1"/>
          <p:nvPr/>
        </p:nvSpPr>
        <p:spPr>
          <a:xfrm>
            <a:off x="924674" y="2229492"/>
            <a:ext cx="4931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มีแผนการใช้เงินอุดหนุนที่เป็นรูปธรรม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07294" y="3717143"/>
            <a:ext cx="4931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มีคณะกรรมการตรวจสอบการใช้เงินอุดหนุน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07292" y="5334081"/>
            <a:ext cx="6713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มีการรายงานผลการใช้เงินอุดหนุน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546368" y="2198669"/>
            <a:ext cx="1315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cs typeface="+mj-cs"/>
              </a:rPr>
              <a:t>100</a:t>
            </a:r>
            <a:endParaRPr lang="th-TH" dirty="0">
              <a:cs typeface="+mj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546368" y="935717"/>
            <a:ext cx="1340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ดำเนินการถูกต้อง</a:t>
            </a:r>
            <a:endParaRPr lang="th-TH" dirty="0"/>
          </a:p>
        </p:txBody>
      </p:sp>
      <p:sp>
        <p:nvSpPr>
          <p:cNvPr id="51" name="TextBox 50"/>
          <p:cNvSpPr txBox="1"/>
          <p:nvPr/>
        </p:nvSpPr>
        <p:spPr>
          <a:xfrm>
            <a:off x="10263883" y="923506"/>
            <a:ext cx="14692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ดำเนินการแต่ไม่ถูกต้อง</a:t>
            </a:r>
            <a:endParaRPr lang="th-TH" dirty="0"/>
          </a:p>
        </p:txBody>
      </p:sp>
      <p:sp>
        <p:nvSpPr>
          <p:cNvPr id="52" name="TextBox 51"/>
          <p:cNvSpPr txBox="1"/>
          <p:nvPr/>
        </p:nvSpPr>
        <p:spPr>
          <a:xfrm>
            <a:off x="7778310" y="3701972"/>
            <a:ext cx="872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100</a:t>
            </a:r>
            <a:endParaRPr lang="th-TH" dirty="0"/>
          </a:p>
        </p:txBody>
      </p:sp>
      <p:sp>
        <p:nvSpPr>
          <p:cNvPr id="53" name="TextBox 52"/>
          <p:cNvSpPr txBox="1"/>
          <p:nvPr/>
        </p:nvSpPr>
        <p:spPr>
          <a:xfrm>
            <a:off x="7767649" y="5335168"/>
            <a:ext cx="872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100</a:t>
            </a:r>
            <a:endParaRPr lang="th-TH" dirty="0"/>
          </a:p>
        </p:txBody>
      </p:sp>
      <p:sp>
        <p:nvSpPr>
          <p:cNvPr id="54" name="TextBox 53"/>
          <p:cNvSpPr txBox="1"/>
          <p:nvPr/>
        </p:nvSpPr>
        <p:spPr>
          <a:xfrm>
            <a:off x="10604089" y="2209975"/>
            <a:ext cx="872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0</a:t>
            </a:r>
            <a:endParaRPr lang="th-TH" dirty="0"/>
          </a:p>
        </p:txBody>
      </p:sp>
      <p:sp>
        <p:nvSpPr>
          <p:cNvPr id="55" name="TextBox 54"/>
          <p:cNvSpPr txBox="1"/>
          <p:nvPr/>
        </p:nvSpPr>
        <p:spPr>
          <a:xfrm>
            <a:off x="10604089" y="3713278"/>
            <a:ext cx="872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0</a:t>
            </a:r>
            <a:endParaRPr lang="th-TH" dirty="0"/>
          </a:p>
        </p:txBody>
      </p:sp>
      <p:sp>
        <p:nvSpPr>
          <p:cNvPr id="56" name="TextBox 55"/>
          <p:cNvSpPr txBox="1"/>
          <p:nvPr/>
        </p:nvSpPr>
        <p:spPr>
          <a:xfrm>
            <a:off x="10593428" y="5346474"/>
            <a:ext cx="872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0</a:t>
            </a:r>
            <a:endParaRPr lang="th-TH" dirty="0"/>
          </a:p>
        </p:txBody>
      </p:sp>
      <p:sp>
        <p:nvSpPr>
          <p:cNvPr id="57" name="TextBox 56"/>
          <p:cNvSpPr txBox="1"/>
          <p:nvPr/>
        </p:nvSpPr>
        <p:spPr>
          <a:xfrm>
            <a:off x="8461457" y="6320657"/>
            <a:ext cx="2305859" cy="40011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000" dirty="0" smtClean="0"/>
              <a:t>หน่วยเป็นร้อยละ</a:t>
            </a:r>
            <a:endParaRPr lang="th-TH" sz="2000" dirty="0"/>
          </a:p>
        </p:txBody>
      </p:sp>
      <p:sp>
        <p:nvSpPr>
          <p:cNvPr id="58" name="Rectangle 57"/>
          <p:cNvSpPr/>
          <p:nvPr/>
        </p:nvSpPr>
        <p:spPr>
          <a:xfrm>
            <a:off x="2886533" y="1327961"/>
            <a:ext cx="3078902" cy="4500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9" name="Rectangle 58"/>
          <p:cNvSpPr/>
          <p:nvPr/>
        </p:nvSpPr>
        <p:spPr>
          <a:xfrm>
            <a:off x="2886533" y="1322135"/>
            <a:ext cx="307890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2400" b="1" dirty="0" smtClean="0">
                <a:solidFill>
                  <a:srgbClr val="FF0000"/>
                </a:solidFill>
              </a:rPr>
              <a:t>การใช้เงินอุดหนุน</a:t>
            </a:r>
            <a:endParaRPr lang="en-US" sz="2400" dirty="0">
              <a:solidFill>
                <a:srgbClr val="FF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0237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46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27" y="174660"/>
            <a:ext cx="901093" cy="129343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5000"/>
              </a:srgbClr>
            </a:outerShdw>
          </a:effectLst>
        </p:spPr>
      </p:pic>
      <p:sp>
        <p:nvSpPr>
          <p:cNvPr id="21" name="Rectangle 20"/>
          <p:cNvSpPr/>
          <p:nvPr/>
        </p:nvSpPr>
        <p:spPr>
          <a:xfrm>
            <a:off x="1597927" y="159679"/>
            <a:ext cx="5948441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Rectangle 21"/>
          <p:cNvSpPr/>
          <p:nvPr/>
        </p:nvSpPr>
        <p:spPr>
          <a:xfrm>
            <a:off x="1597927" y="159680"/>
            <a:ext cx="60067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600" dirty="0" smtClean="0">
                <a:solidFill>
                  <a:srgbClr val="0070C0"/>
                </a:solidFill>
                <a:cs typeface="+mj-cs"/>
              </a:rPr>
              <a:t>สรุปรายงานผล ด้านงบประมาณ และด้านบุคคล</a:t>
            </a:r>
            <a:endParaRPr lang="en-US" sz="3600" dirty="0">
              <a:solidFill>
                <a:srgbClr val="0070C0"/>
              </a:solidFill>
              <a:cs typeface="+mj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546368" y="947406"/>
            <a:ext cx="1315092" cy="49770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8" name="Rectangle 47"/>
          <p:cNvSpPr/>
          <p:nvPr/>
        </p:nvSpPr>
        <p:spPr>
          <a:xfrm>
            <a:off x="10346848" y="947406"/>
            <a:ext cx="1315092" cy="49770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Rectangle 33"/>
          <p:cNvSpPr/>
          <p:nvPr/>
        </p:nvSpPr>
        <p:spPr>
          <a:xfrm>
            <a:off x="616448" y="2137025"/>
            <a:ext cx="10849511" cy="6575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5" name="Rectangle 34"/>
          <p:cNvSpPr/>
          <p:nvPr/>
        </p:nvSpPr>
        <p:spPr>
          <a:xfrm>
            <a:off x="616449" y="3649980"/>
            <a:ext cx="10849510" cy="6575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Rectangle 35"/>
          <p:cNvSpPr/>
          <p:nvPr/>
        </p:nvSpPr>
        <p:spPr>
          <a:xfrm>
            <a:off x="611311" y="5266918"/>
            <a:ext cx="10854647" cy="6575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7" name="Oval 36"/>
          <p:cNvSpPr/>
          <p:nvPr/>
        </p:nvSpPr>
        <p:spPr>
          <a:xfrm>
            <a:off x="7546368" y="1756261"/>
            <a:ext cx="1315092" cy="131509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8" name="Oval 37"/>
          <p:cNvSpPr/>
          <p:nvPr/>
        </p:nvSpPr>
        <p:spPr>
          <a:xfrm>
            <a:off x="7546368" y="3321207"/>
            <a:ext cx="1315092" cy="131509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9" name="Oval 38"/>
          <p:cNvSpPr/>
          <p:nvPr/>
        </p:nvSpPr>
        <p:spPr>
          <a:xfrm>
            <a:off x="7546368" y="4965072"/>
            <a:ext cx="1315092" cy="131509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0" name="Oval 39"/>
          <p:cNvSpPr/>
          <p:nvPr/>
        </p:nvSpPr>
        <p:spPr>
          <a:xfrm>
            <a:off x="10361321" y="1756261"/>
            <a:ext cx="1315092" cy="131509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1" name="Oval 40"/>
          <p:cNvSpPr/>
          <p:nvPr/>
        </p:nvSpPr>
        <p:spPr>
          <a:xfrm>
            <a:off x="10361321" y="3321207"/>
            <a:ext cx="1315092" cy="131509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2" name="Oval 41"/>
          <p:cNvSpPr/>
          <p:nvPr/>
        </p:nvSpPr>
        <p:spPr>
          <a:xfrm>
            <a:off x="10361321" y="4965072"/>
            <a:ext cx="1315092" cy="131509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3" name="TextBox 42"/>
          <p:cNvSpPr txBox="1"/>
          <p:nvPr/>
        </p:nvSpPr>
        <p:spPr>
          <a:xfrm>
            <a:off x="924674" y="2229492"/>
            <a:ext cx="4931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cs typeface="+mj-cs"/>
              </a:rPr>
              <a:t>จัดทำแผนพัฒนาตนเองรายบุคคล  </a:t>
            </a:r>
            <a:r>
              <a:rPr lang="th-TH" sz="2000" dirty="0">
                <a:cs typeface="+mj-cs"/>
              </a:rPr>
              <a:t>(</a:t>
            </a:r>
            <a:r>
              <a:rPr lang="en-US" sz="2000" dirty="0">
                <a:cs typeface="+mj-cs"/>
              </a:rPr>
              <a:t>ID Plan)</a:t>
            </a:r>
            <a:endParaRPr lang="th-TH" sz="2000" dirty="0">
              <a:cs typeface="+mj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07294" y="3717143"/>
            <a:ext cx="4931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เข้ารับการพัฒนาผ่านระบบ  </a:t>
            </a:r>
            <a:r>
              <a:rPr lang="en-US" sz="2000" dirty="0"/>
              <a:t>TEPE  Online </a:t>
            </a:r>
            <a:endParaRPr lang="th-TH" dirty="0"/>
          </a:p>
        </p:txBody>
      </p:sp>
      <p:sp>
        <p:nvSpPr>
          <p:cNvPr id="45" name="TextBox 44"/>
          <p:cNvSpPr txBox="1"/>
          <p:nvPr/>
        </p:nvSpPr>
        <p:spPr>
          <a:xfrm>
            <a:off x="807292" y="5334081"/>
            <a:ext cx="6713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มีการประเมินผลการพัฒนาผ่านระบบ  </a:t>
            </a:r>
            <a:r>
              <a:rPr lang="en-US" sz="2000" dirty="0"/>
              <a:t>TEPE  Online</a:t>
            </a:r>
            <a:endParaRPr lang="th-TH" dirty="0"/>
          </a:p>
        </p:txBody>
      </p:sp>
      <p:sp>
        <p:nvSpPr>
          <p:cNvPr id="46" name="TextBox 45"/>
          <p:cNvSpPr txBox="1"/>
          <p:nvPr/>
        </p:nvSpPr>
        <p:spPr>
          <a:xfrm>
            <a:off x="7546368" y="2198669"/>
            <a:ext cx="1315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cs typeface="+mj-cs"/>
              </a:rPr>
              <a:t>100</a:t>
            </a:r>
            <a:endParaRPr lang="th-TH" dirty="0">
              <a:cs typeface="+mj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546368" y="935717"/>
            <a:ext cx="1340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ดำเนินการถูกต้อง</a:t>
            </a:r>
            <a:endParaRPr lang="th-TH" dirty="0"/>
          </a:p>
        </p:txBody>
      </p:sp>
      <p:sp>
        <p:nvSpPr>
          <p:cNvPr id="51" name="TextBox 50"/>
          <p:cNvSpPr txBox="1"/>
          <p:nvPr/>
        </p:nvSpPr>
        <p:spPr>
          <a:xfrm>
            <a:off x="10263883" y="923506"/>
            <a:ext cx="14692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ดำเนินการแต่ไม่ถูกต้อง</a:t>
            </a:r>
            <a:endParaRPr lang="th-TH" dirty="0"/>
          </a:p>
        </p:txBody>
      </p:sp>
      <p:sp>
        <p:nvSpPr>
          <p:cNvPr id="52" name="TextBox 51"/>
          <p:cNvSpPr txBox="1"/>
          <p:nvPr/>
        </p:nvSpPr>
        <p:spPr>
          <a:xfrm>
            <a:off x="7778310" y="3701972"/>
            <a:ext cx="872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92.85</a:t>
            </a:r>
            <a:endParaRPr lang="th-TH" dirty="0"/>
          </a:p>
        </p:txBody>
      </p:sp>
      <p:sp>
        <p:nvSpPr>
          <p:cNvPr id="53" name="TextBox 52"/>
          <p:cNvSpPr txBox="1"/>
          <p:nvPr/>
        </p:nvSpPr>
        <p:spPr>
          <a:xfrm>
            <a:off x="7767649" y="5335168"/>
            <a:ext cx="872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92.85</a:t>
            </a:r>
            <a:endParaRPr lang="th-TH" dirty="0"/>
          </a:p>
        </p:txBody>
      </p:sp>
      <p:sp>
        <p:nvSpPr>
          <p:cNvPr id="54" name="TextBox 53"/>
          <p:cNvSpPr txBox="1"/>
          <p:nvPr/>
        </p:nvSpPr>
        <p:spPr>
          <a:xfrm>
            <a:off x="10604089" y="2209975"/>
            <a:ext cx="872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0</a:t>
            </a:r>
            <a:endParaRPr lang="th-TH" dirty="0"/>
          </a:p>
        </p:txBody>
      </p:sp>
      <p:sp>
        <p:nvSpPr>
          <p:cNvPr id="55" name="TextBox 54"/>
          <p:cNvSpPr txBox="1"/>
          <p:nvPr/>
        </p:nvSpPr>
        <p:spPr>
          <a:xfrm>
            <a:off x="10604089" y="3713278"/>
            <a:ext cx="872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7.14</a:t>
            </a:r>
            <a:endParaRPr lang="th-TH" dirty="0"/>
          </a:p>
        </p:txBody>
      </p:sp>
      <p:sp>
        <p:nvSpPr>
          <p:cNvPr id="56" name="TextBox 55"/>
          <p:cNvSpPr txBox="1"/>
          <p:nvPr/>
        </p:nvSpPr>
        <p:spPr>
          <a:xfrm>
            <a:off x="10593428" y="5346474"/>
            <a:ext cx="872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7.14</a:t>
            </a:r>
            <a:endParaRPr lang="th-TH" dirty="0"/>
          </a:p>
        </p:txBody>
      </p:sp>
      <p:sp>
        <p:nvSpPr>
          <p:cNvPr id="57" name="TextBox 56"/>
          <p:cNvSpPr txBox="1"/>
          <p:nvPr/>
        </p:nvSpPr>
        <p:spPr>
          <a:xfrm>
            <a:off x="8461457" y="6320657"/>
            <a:ext cx="2305859" cy="40011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000" dirty="0" smtClean="0"/>
              <a:t>หน่วยเป็นร้อยละ</a:t>
            </a:r>
            <a:endParaRPr lang="th-TH" sz="2000" dirty="0"/>
          </a:p>
        </p:txBody>
      </p:sp>
      <p:sp>
        <p:nvSpPr>
          <p:cNvPr id="58" name="Rectangle 57"/>
          <p:cNvSpPr/>
          <p:nvPr/>
        </p:nvSpPr>
        <p:spPr>
          <a:xfrm>
            <a:off x="1765068" y="1327961"/>
            <a:ext cx="4200367" cy="6676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9" name="Rectangle 58"/>
          <p:cNvSpPr/>
          <p:nvPr/>
        </p:nvSpPr>
        <p:spPr>
          <a:xfrm>
            <a:off x="1765068" y="1322135"/>
            <a:ext cx="420036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2000" b="1" dirty="0">
                <a:solidFill>
                  <a:srgbClr val="FF0000"/>
                </a:solidFill>
              </a:rPr>
              <a:t>การส่งเสริม  สนับสนุน  ข้าราชการครูและบุคลากรทางการศึกษาในสถานศึกษา</a:t>
            </a:r>
            <a:endParaRPr lang="en-US" sz="2000" dirty="0">
              <a:solidFill>
                <a:srgbClr val="FF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5416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6232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46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27" y="174660"/>
            <a:ext cx="901093" cy="129343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5000"/>
              </a:srgbClr>
            </a:outerShdw>
          </a:effectLst>
        </p:spPr>
      </p:pic>
      <p:sp>
        <p:nvSpPr>
          <p:cNvPr id="47" name="Rectangle 46"/>
          <p:cNvSpPr/>
          <p:nvPr/>
        </p:nvSpPr>
        <p:spPr>
          <a:xfrm>
            <a:off x="7556642" y="393797"/>
            <a:ext cx="1315092" cy="632697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8" name="Rectangle 47"/>
          <p:cNvSpPr/>
          <p:nvPr/>
        </p:nvSpPr>
        <p:spPr>
          <a:xfrm>
            <a:off x="10357122" y="393797"/>
            <a:ext cx="1315092" cy="632697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Rectangle 33"/>
          <p:cNvSpPr/>
          <p:nvPr/>
        </p:nvSpPr>
        <p:spPr>
          <a:xfrm>
            <a:off x="626722" y="1583416"/>
            <a:ext cx="10849511" cy="6575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5" name="Rectangle 34"/>
          <p:cNvSpPr/>
          <p:nvPr/>
        </p:nvSpPr>
        <p:spPr>
          <a:xfrm>
            <a:off x="626723" y="2908714"/>
            <a:ext cx="10849510" cy="6575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Rectangle 35"/>
          <p:cNvSpPr/>
          <p:nvPr/>
        </p:nvSpPr>
        <p:spPr>
          <a:xfrm>
            <a:off x="607112" y="4225909"/>
            <a:ext cx="10854647" cy="9094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7" name="Oval 36"/>
          <p:cNvSpPr/>
          <p:nvPr/>
        </p:nvSpPr>
        <p:spPr>
          <a:xfrm>
            <a:off x="7556642" y="1202652"/>
            <a:ext cx="1315092" cy="131509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8" name="Oval 37"/>
          <p:cNvSpPr/>
          <p:nvPr/>
        </p:nvSpPr>
        <p:spPr>
          <a:xfrm>
            <a:off x="7556642" y="2579941"/>
            <a:ext cx="1315092" cy="131509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9" name="Oval 38"/>
          <p:cNvSpPr/>
          <p:nvPr/>
        </p:nvSpPr>
        <p:spPr>
          <a:xfrm>
            <a:off x="7542169" y="3974846"/>
            <a:ext cx="1315092" cy="131509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0" name="Oval 39"/>
          <p:cNvSpPr/>
          <p:nvPr/>
        </p:nvSpPr>
        <p:spPr>
          <a:xfrm>
            <a:off x="10371595" y="1202652"/>
            <a:ext cx="1315092" cy="131509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1" name="Oval 40"/>
          <p:cNvSpPr/>
          <p:nvPr/>
        </p:nvSpPr>
        <p:spPr>
          <a:xfrm>
            <a:off x="10371595" y="2579941"/>
            <a:ext cx="1315092" cy="131509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2" name="Oval 41"/>
          <p:cNvSpPr/>
          <p:nvPr/>
        </p:nvSpPr>
        <p:spPr>
          <a:xfrm>
            <a:off x="10357122" y="3974846"/>
            <a:ext cx="1315092" cy="131509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3" name="TextBox 42"/>
          <p:cNvSpPr txBox="1"/>
          <p:nvPr/>
        </p:nvSpPr>
        <p:spPr>
          <a:xfrm>
            <a:off x="934948" y="1675883"/>
            <a:ext cx="6057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ขอมีและเลื่อนวิทยฐานะให้สูงขึ้น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17568" y="2975877"/>
            <a:ext cx="6734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เข้าร่วมประกวดเพื่อรับรางวัลดีเด่น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03094" y="4293072"/>
            <a:ext cx="6189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จัดทำบัญชีการเข้าร่วมประกวด  หรือ  การได้รับรางวัลของข้าราชการครูและบุคลากรทางการศึกษา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499968" y="1602112"/>
            <a:ext cx="1315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cs typeface="+mj-cs"/>
              </a:rPr>
              <a:t>100</a:t>
            </a:r>
            <a:endParaRPr lang="th-TH" dirty="0">
              <a:cs typeface="+mj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556642" y="382108"/>
            <a:ext cx="1340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ดำเนินการถูกต้อง</a:t>
            </a:r>
            <a:endParaRPr lang="th-TH" dirty="0"/>
          </a:p>
        </p:txBody>
      </p:sp>
      <p:sp>
        <p:nvSpPr>
          <p:cNvPr id="51" name="TextBox 50"/>
          <p:cNvSpPr txBox="1"/>
          <p:nvPr/>
        </p:nvSpPr>
        <p:spPr>
          <a:xfrm>
            <a:off x="10274157" y="369897"/>
            <a:ext cx="14692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ดำเนินการแต่ไม่ถูกต้อง</a:t>
            </a:r>
            <a:endParaRPr lang="th-TH" dirty="0"/>
          </a:p>
        </p:txBody>
      </p:sp>
      <p:sp>
        <p:nvSpPr>
          <p:cNvPr id="52" name="TextBox 51"/>
          <p:cNvSpPr txBox="1"/>
          <p:nvPr/>
        </p:nvSpPr>
        <p:spPr>
          <a:xfrm>
            <a:off x="7788584" y="2960706"/>
            <a:ext cx="872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92.85</a:t>
            </a:r>
            <a:endParaRPr lang="th-TH" dirty="0"/>
          </a:p>
        </p:txBody>
      </p:sp>
      <p:sp>
        <p:nvSpPr>
          <p:cNvPr id="53" name="TextBox 52"/>
          <p:cNvSpPr txBox="1"/>
          <p:nvPr/>
        </p:nvSpPr>
        <p:spPr>
          <a:xfrm>
            <a:off x="7763450" y="4344942"/>
            <a:ext cx="872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92.85</a:t>
            </a:r>
            <a:endParaRPr lang="th-TH" dirty="0"/>
          </a:p>
        </p:txBody>
      </p:sp>
      <p:sp>
        <p:nvSpPr>
          <p:cNvPr id="54" name="TextBox 53"/>
          <p:cNvSpPr txBox="1"/>
          <p:nvPr/>
        </p:nvSpPr>
        <p:spPr>
          <a:xfrm>
            <a:off x="10579951" y="1616738"/>
            <a:ext cx="872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0</a:t>
            </a:r>
            <a:endParaRPr lang="th-TH" dirty="0"/>
          </a:p>
        </p:txBody>
      </p:sp>
      <p:sp>
        <p:nvSpPr>
          <p:cNvPr id="55" name="TextBox 54"/>
          <p:cNvSpPr txBox="1"/>
          <p:nvPr/>
        </p:nvSpPr>
        <p:spPr>
          <a:xfrm>
            <a:off x="10614363" y="2972012"/>
            <a:ext cx="872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7.14</a:t>
            </a:r>
            <a:endParaRPr lang="th-TH" dirty="0"/>
          </a:p>
        </p:txBody>
      </p:sp>
      <p:sp>
        <p:nvSpPr>
          <p:cNvPr id="56" name="TextBox 55"/>
          <p:cNvSpPr txBox="1"/>
          <p:nvPr/>
        </p:nvSpPr>
        <p:spPr>
          <a:xfrm>
            <a:off x="10589229" y="4356248"/>
            <a:ext cx="872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7.14</a:t>
            </a:r>
            <a:endParaRPr lang="th-TH" dirty="0"/>
          </a:p>
        </p:txBody>
      </p:sp>
      <p:sp>
        <p:nvSpPr>
          <p:cNvPr id="57" name="TextBox 56"/>
          <p:cNvSpPr txBox="1"/>
          <p:nvPr/>
        </p:nvSpPr>
        <p:spPr>
          <a:xfrm>
            <a:off x="8784151" y="6476604"/>
            <a:ext cx="164608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000" dirty="0" smtClean="0"/>
              <a:t>หน่วยเป็นร้อยละ</a:t>
            </a:r>
            <a:endParaRPr lang="th-TH" sz="2000" dirty="0"/>
          </a:p>
        </p:txBody>
      </p:sp>
      <p:sp>
        <p:nvSpPr>
          <p:cNvPr id="33" name="Rectangle 32"/>
          <p:cNvSpPr/>
          <p:nvPr/>
        </p:nvSpPr>
        <p:spPr>
          <a:xfrm>
            <a:off x="616613" y="5669426"/>
            <a:ext cx="10854647" cy="8386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0" name="Oval 49"/>
          <p:cNvSpPr/>
          <p:nvPr/>
        </p:nvSpPr>
        <p:spPr>
          <a:xfrm>
            <a:off x="7551670" y="5424551"/>
            <a:ext cx="1315092" cy="131509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0" name="Oval 59"/>
          <p:cNvSpPr/>
          <p:nvPr/>
        </p:nvSpPr>
        <p:spPr>
          <a:xfrm>
            <a:off x="10366623" y="5424551"/>
            <a:ext cx="1315092" cy="131509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1" name="TextBox 60"/>
          <p:cNvSpPr txBox="1"/>
          <p:nvPr/>
        </p:nvSpPr>
        <p:spPr>
          <a:xfrm>
            <a:off x="897566" y="5688303"/>
            <a:ext cx="6189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กำกับ  ติดตาม  ประเมินผลการปฏิบัติงานของข้าราชการครูและบุคลากรทางการศึกษาอย่างต่อเนื่อง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772951" y="5794647"/>
            <a:ext cx="872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92.85</a:t>
            </a:r>
            <a:endParaRPr lang="th-TH" dirty="0"/>
          </a:p>
        </p:txBody>
      </p:sp>
      <p:sp>
        <p:nvSpPr>
          <p:cNvPr id="63" name="TextBox 62"/>
          <p:cNvSpPr txBox="1"/>
          <p:nvPr/>
        </p:nvSpPr>
        <p:spPr>
          <a:xfrm>
            <a:off x="10598730" y="5805953"/>
            <a:ext cx="872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7.14</a:t>
            </a:r>
            <a:endParaRPr lang="th-TH" dirty="0"/>
          </a:p>
        </p:txBody>
      </p:sp>
      <p:sp>
        <p:nvSpPr>
          <p:cNvPr id="64" name="Rectangle 63"/>
          <p:cNvSpPr/>
          <p:nvPr/>
        </p:nvSpPr>
        <p:spPr>
          <a:xfrm>
            <a:off x="1222514" y="170049"/>
            <a:ext cx="5948441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5" name="Rectangle 64"/>
          <p:cNvSpPr/>
          <p:nvPr/>
        </p:nvSpPr>
        <p:spPr>
          <a:xfrm>
            <a:off x="1222514" y="170050"/>
            <a:ext cx="60067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600" dirty="0" smtClean="0">
                <a:solidFill>
                  <a:srgbClr val="0070C0"/>
                </a:solidFill>
                <a:cs typeface="+mj-cs"/>
              </a:rPr>
              <a:t>สรุปรายงานผล ด้านงบประมาณ และด้านบุคคล</a:t>
            </a:r>
            <a:endParaRPr lang="en-US" sz="3600" dirty="0">
              <a:solidFill>
                <a:srgbClr val="0070C0"/>
              </a:solidFill>
              <a:cs typeface="+mj-cs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252447" y="855788"/>
            <a:ext cx="4200367" cy="6676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7" name="Rectangle 66"/>
          <p:cNvSpPr/>
          <p:nvPr/>
        </p:nvSpPr>
        <p:spPr>
          <a:xfrm>
            <a:off x="2252447" y="849962"/>
            <a:ext cx="420036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2000" b="1" dirty="0">
                <a:solidFill>
                  <a:srgbClr val="FF0000"/>
                </a:solidFill>
              </a:rPr>
              <a:t>การส่งเสริม  สนับสนุน  ข้าราชการครูและบุคลากรทางการศึกษาใน</a:t>
            </a:r>
            <a:r>
              <a:rPr lang="th-TH" sz="2000" b="1" dirty="0" smtClean="0">
                <a:solidFill>
                  <a:srgbClr val="FF0000"/>
                </a:solidFill>
              </a:rPr>
              <a:t>สถานศึกษา (ต่อ)</a:t>
            </a:r>
            <a:endParaRPr lang="en-US" sz="2000" dirty="0">
              <a:solidFill>
                <a:srgbClr val="FF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3487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46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27" y="174660"/>
            <a:ext cx="901093" cy="129343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5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5979560" y="1181528"/>
            <a:ext cx="328773" cy="204455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Rectangle 10"/>
          <p:cNvSpPr/>
          <p:nvPr/>
        </p:nvSpPr>
        <p:spPr>
          <a:xfrm>
            <a:off x="3558806" y="635284"/>
            <a:ext cx="5338614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ectangle 11"/>
          <p:cNvSpPr/>
          <p:nvPr/>
        </p:nvSpPr>
        <p:spPr>
          <a:xfrm>
            <a:off x="4001587" y="635285"/>
            <a:ext cx="42739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600" dirty="0" smtClean="0">
                <a:solidFill>
                  <a:srgbClr val="0070C0"/>
                </a:solidFill>
                <a:cs typeface="+mj-cs"/>
              </a:rPr>
              <a:t>สรุปรายงานผล ด้านบริหารทั่วไป</a:t>
            </a:r>
            <a:endParaRPr lang="en-US" sz="3600" dirty="0">
              <a:solidFill>
                <a:srgbClr val="0070C0"/>
              </a:solidFill>
              <a:cs typeface="+mj-cs"/>
            </a:endParaRPr>
          </a:p>
        </p:txBody>
      </p:sp>
      <p:sp>
        <p:nvSpPr>
          <p:cNvPr id="14" name="Rectangle 13"/>
          <p:cNvSpPr/>
          <p:nvPr/>
        </p:nvSpPr>
        <p:spPr>
          <a:xfrm rot="5400000">
            <a:off x="5992257" y="-723268"/>
            <a:ext cx="328773" cy="79858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Rectangle 17"/>
          <p:cNvSpPr/>
          <p:nvPr/>
        </p:nvSpPr>
        <p:spPr>
          <a:xfrm>
            <a:off x="2163712" y="3105278"/>
            <a:ext cx="328773" cy="204455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Rectangle 18"/>
          <p:cNvSpPr/>
          <p:nvPr/>
        </p:nvSpPr>
        <p:spPr>
          <a:xfrm>
            <a:off x="5992258" y="3171744"/>
            <a:ext cx="328773" cy="204455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Rectangle 19"/>
          <p:cNvSpPr/>
          <p:nvPr/>
        </p:nvSpPr>
        <p:spPr>
          <a:xfrm>
            <a:off x="9820804" y="3105278"/>
            <a:ext cx="328773" cy="204455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606" y="4194022"/>
            <a:ext cx="2284200" cy="1522800"/>
          </a:xfrm>
          <a:prstGeom prst="rect">
            <a:avLst/>
          </a:prstGeom>
          <a:ln w="127000">
            <a:solidFill>
              <a:schemeClr val="bg1">
                <a:lumMod val="6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450" y="4194022"/>
            <a:ext cx="2284200" cy="1522800"/>
          </a:xfrm>
          <a:prstGeom prst="rect">
            <a:avLst/>
          </a:prstGeom>
          <a:ln w="127000">
            <a:solidFill>
              <a:schemeClr val="bg1">
                <a:lumMod val="65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090" y="4194022"/>
            <a:ext cx="2284200" cy="1522800"/>
          </a:xfrm>
          <a:prstGeom prst="rect">
            <a:avLst/>
          </a:prstGeom>
          <a:ln w="127000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2021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46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27" y="174660"/>
            <a:ext cx="901093" cy="129343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5000"/>
              </a:srgbClr>
            </a:outerShdw>
          </a:effectLst>
        </p:spPr>
      </p:pic>
      <p:sp>
        <p:nvSpPr>
          <p:cNvPr id="21" name="Rectangle 20"/>
          <p:cNvSpPr/>
          <p:nvPr/>
        </p:nvSpPr>
        <p:spPr>
          <a:xfrm>
            <a:off x="2147299" y="159679"/>
            <a:ext cx="5013789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Rectangle 21"/>
          <p:cNvSpPr/>
          <p:nvPr/>
        </p:nvSpPr>
        <p:spPr>
          <a:xfrm>
            <a:off x="2227907" y="159680"/>
            <a:ext cx="47468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600" dirty="0" smtClean="0">
                <a:solidFill>
                  <a:srgbClr val="0070C0"/>
                </a:solidFill>
                <a:cs typeface="+mj-cs"/>
              </a:rPr>
              <a:t>สรุปรายงานผล ด้านการบริหารทั่วไป</a:t>
            </a:r>
            <a:endParaRPr lang="en-US" sz="3600" dirty="0">
              <a:solidFill>
                <a:srgbClr val="0070C0"/>
              </a:solidFill>
              <a:cs typeface="+mj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546368" y="947406"/>
            <a:ext cx="1315092" cy="49770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8" name="Rectangle 47"/>
          <p:cNvSpPr/>
          <p:nvPr/>
        </p:nvSpPr>
        <p:spPr>
          <a:xfrm>
            <a:off x="10233690" y="958449"/>
            <a:ext cx="1315092" cy="49770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Rectangle 33"/>
          <p:cNvSpPr/>
          <p:nvPr/>
        </p:nvSpPr>
        <p:spPr>
          <a:xfrm>
            <a:off x="616448" y="2137025"/>
            <a:ext cx="10849511" cy="6575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5" name="Rectangle 34"/>
          <p:cNvSpPr/>
          <p:nvPr/>
        </p:nvSpPr>
        <p:spPr>
          <a:xfrm>
            <a:off x="601976" y="4532754"/>
            <a:ext cx="10849510" cy="8819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7" name="Oval 36"/>
          <p:cNvSpPr/>
          <p:nvPr/>
        </p:nvSpPr>
        <p:spPr>
          <a:xfrm>
            <a:off x="7546368" y="1756261"/>
            <a:ext cx="1315092" cy="131509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8" name="Oval 37"/>
          <p:cNvSpPr/>
          <p:nvPr/>
        </p:nvSpPr>
        <p:spPr>
          <a:xfrm>
            <a:off x="7531895" y="4274050"/>
            <a:ext cx="1315092" cy="131509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0" name="Oval 39"/>
          <p:cNvSpPr/>
          <p:nvPr/>
        </p:nvSpPr>
        <p:spPr>
          <a:xfrm>
            <a:off x="10248163" y="1767304"/>
            <a:ext cx="1315092" cy="131509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1" name="Oval 40"/>
          <p:cNvSpPr/>
          <p:nvPr/>
        </p:nvSpPr>
        <p:spPr>
          <a:xfrm>
            <a:off x="10233690" y="4285093"/>
            <a:ext cx="1315092" cy="131509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3" name="TextBox 42"/>
          <p:cNvSpPr txBox="1"/>
          <p:nvPr/>
        </p:nvSpPr>
        <p:spPr>
          <a:xfrm>
            <a:off x="802910" y="2250629"/>
            <a:ext cx="7089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มีป้ายแสดงวิสัยทัศน์  เป้าหมาย  และยุทธศาสตร์ของสถานศึกษา</a:t>
            </a:r>
            <a:endParaRPr lang="th-TH" dirty="0">
              <a:cs typeface="+mj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02910" y="4532754"/>
            <a:ext cx="6123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กำหนดเป้าหมายสอดคล้องกับสภาพปัญหาและความต้องการของบริบทสถานศึกษา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513295" y="2147511"/>
            <a:ext cx="1315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cs typeface="+mj-cs"/>
              </a:rPr>
              <a:t>92.85</a:t>
            </a:r>
            <a:endParaRPr lang="th-TH" dirty="0">
              <a:cs typeface="+mj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546368" y="935717"/>
            <a:ext cx="1340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ดำเนินการถูกต้อง</a:t>
            </a:r>
            <a:endParaRPr lang="th-TH" dirty="0"/>
          </a:p>
        </p:txBody>
      </p:sp>
      <p:sp>
        <p:nvSpPr>
          <p:cNvPr id="51" name="TextBox 50"/>
          <p:cNvSpPr txBox="1"/>
          <p:nvPr/>
        </p:nvSpPr>
        <p:spPr>
          <a:xfrm>
            <a:off x="10150725" y="934549"/>
            <a:ext cx="14692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ดำเนินการแต่ไม่ถูกต้อง</a:t>
            </a:r>
            <a:endParaRPr lang="th-TH" dirty="0"/>
          </a:p>
        </p:txBody>
      </p:sp>
      <p:sp>
        <p:nvSpPr>
          <p:cNvPr id="52" name="TextBox 51"/>
          <p:cNvSpPr txBox="1"/>
          <p:nvPr/>
        </p:nvSpPr>
        <p:spPr>
          <a:xfrm>
            <a:off x="7763837" y="4654815"/>
            <a:ext cx="872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100</a:t>
            </a:r>
            <a:endParaRPr lang="th-TH" dirty="0"/>
          </a:p>
        </p:txBody>
      </p:sp>
      <p:sp>
        <p:nvSpPr>
          <p:cNvPr id="54" name="TextBox 53"/>
          <p:cNvSpPr txBox="1"/>
          <p:nvPr/>
        </p:nvSpPr>
        <p:spPr>
          <a:xfrm>
            <a:off x="10458224" y="2194509"/>
            <a:ext cx="872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7.14</a:t>
            </a:r>
            <a:endParaRPr lang="th-TH" dirty="0"/>
          </a:p>
        </p:txBody>
      </p:sp>
      <p:sp>
        <p:nvSpPr>
          <p:cNvPr id="55" name="TextBox 54"/>
          <p:cNvSpPr txBox="1"/>
          <p:nvPr/>
        </p:nvSpPr>
        <p:spPr>
          <a:xfrm>
            <a:off x="10476458" y="4677164"/>
            <a:ext cx="872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0</a:t>
            </a:r>
            <a:endParaRPr lang="th-TH" dirty="0"/>
          </a:p>
        </p:txBody>
      </p:sp>
      <p:sp>
        <p:nvSpPr>
          <p:cNvPr id="57" name="TextBox 56"/>
          <p:cNvSpPr txBox="1"/>
          <p:nvPr/>
        </p:nvSpPr>
        <p:spPr>
          <a:xfrm>
            <a:off x="8461457" y="6320657"/>
            <a:ext cx="2305859" cy="40011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000" dirty="0" smtClean="0"/>
              <a:t>หน่วยเป็นร้อยละ</a:t>
            </a:r>
            <a:endParaRPr lang="th-TH" sz="2000" dirty="0"/>
          </a:p>
        </p:txBody>
      </p:sp>
      <p:sp>
        <p:nvSpPr>
          <p:cNvPr id="58" name="Rectangle 57"/>
          <p:cNvSpPr/>
          <p:nvPr/>
        </p:nvSpPr>
        <p:spPr>
          <a:xfrm>
            <a:off x="2477568" y="1101927"/>
            <a:ext cx="3317271" cy="8198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9" name="Rectangle 58"/>
          <p:cNvSpPr/>
          <p:nvPr/>
        </p:nvSpPr>
        <p:spPr>
          <a:xfrm>
            <a:off x="2412033" y="1111073"/>
            <a:ext cx="347959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2400" b="1" dirty="0">
                <a:solidFill>
                  <a:srgbClr val="FF0000"/>
                </a:solidFill>
              </a:rPr>
              <a:t>การแสดงวิสัยทัศน์  เป้าหมาย  และยุทธศาสตร์ของสถานศึกษา</a:t>
            </a:r>
            <a:endParaRPr lang="en-US" sz="2400" dirty="0">
              <a:solidFill>
                <a:srgbClr val="FF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6889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6232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46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27" y="174660"/>
            <a:ext cx="901093" cy="129343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5000"/>
              </a:srgbClr>
            </a:outerShdw>
          </a:effectLst>
        </p:spPr>
      </p:pic>
      <p:sp>
        <p:nvSpPr>
          <p:cNvPr id="47" name="Rectangle 46"/>
          <p:cNvSpPr/>
          <p:nvPr/>
        </p:nvSpPr>
        <p:spPr>
          <a:xfrm>
            <a:off x="7556642" y="393797"/>
            <a:ext cx="1315092" cy="632697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8" name="Rectangle 47"/>
          <p:cNvSpPr/>
          <p:nvPr/>
        </p:nvSpPr>
        <p:spPr>
          <a:xfrm>
            <a:off x="10357122" y="393797"/>
            <a:ext cx="1315092" cy="632697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Rectangle 33"/>
          <p:cNvSpPr/>
          <p:nvPr/>
        </p:nvSpPr>
        <p:spPr>
          <a:xfrm>
            <a:off x="626722" y="1583416"/>
            <a:ext cx="10849511" cy="6575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5" name="Rectangle 34"/>
          <p:cNvSpPr/>
          <p:nvPr/>
        </p:nvSpPr>
        <p:spPr>
          <a:xfrm>
            <a:off x="626723" y="2908714"/>
            <a:ext cx="10849510" cy="6575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Rectangle 35"/>
          <p:cNvSpPr/>
          <p:nvPr/>
        </p:nvSpPr>
        <p:spPr>
          <a:xfrm>
            <a:off x="607112" y="4225909"/>
            <a:ext cx="10854647" cy="9094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7" name="Oval 36"/>
          <p:cNvSpPr/>
          <p:nvPr/>
        </p:nvSpPr>
        <p:spPr>
          <a:xfrm>
            <a:off x="7556642" y="1202652"/>
            <a:ext cx="1315092" cy="131509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8" name="Oval 37"/>
          <p:cNvSpPr/>
          <p:nvPr/>
        </p:nvSpPr>
        <p:spPr>
          <a:xfrm>
            <a:off x="7556642" y="2579941"/>
            <a:ext cx="1315092" cy="131509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9" name="Oval 38"/>
          <p:cNvSpPr/>
          <p:nvPr/>
        </p:nvSpPr>
        <p:spPr>
          <a:xfrm>
            <a:off x="7542169" y="3974846"/>
            <a:ext cx="1315092" cy="131509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0" name="Oval 39"/>
          <p:cNvSpPr/>
          <p:nvPr/>
        </p:nvSpPr>
        <p:spPr>
          <a:xfrm>
            <a:off x="10371595" y="1202652"/>
            <a:ext cx="1315092" cy="131509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1" name="Oval 40"/>
          <p:cNvSpPr/>
          <p:nvPr/>
        </p:nvSpPr>
        <p:spPr>
          <a:xfrm>
            <a:off x="10371595" y="2579941"/>
            <a:ext cx="1315092" cy="131509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2" name="Oval 41"/>
          <p:cNvSpPr/>
          <p:nvPr/>
        </p:nvSpPr>
        <p:spPr>
          <a:xfrm>
            <a:off x="10357122" y="3974846"/>
            <a:ext cx="1315092" cy="131509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3" name="TextBox 42"/>
          <p:cNvSpPr txBox="1"/>
          <p:nvPr/>
        </p:nvSpPr>
        <p:spPr>
          <a:xfrm>
            <a:off x="934948" y="1675883"/>
            <a:ext cx="6057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บริหารจัดการขยะ  เป็นไปตามมาตรฐานสิ่งแวดล้อมศึกษา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17568" y="2975877"/>
            <a:ext cx="6734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บริหารจัดการน้ำเสีย  เป็นไปตามมาตรฐานสิ่งแวดล้อมศึกษา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03094" y="4293072"/>
            <a:ext cx="6189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บริหารจัดการมลพิษทางอากาศเป็นไปตามมาตรฐานสิ่งแวดล้อมศึกษา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499968" y="1602112"/>
            <a:ext cx="1315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cs typeface="+mj-cs"/>
              </a:rPr>
              <a:t>78.57</a:t>
            </a:r>
            <a:endParaRPr lang="th-TH" dirty="0">
              <a:cs typeface="+mj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556642" y="382108"/>
            <a:ext cx="1340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ดำเนินการถูกต้อง</a:t>
            </a:r>
            <a:endParaRPr lang="th-TH" dirty="0"/>
          </a:p>
        </p:txBody>
      </p:sp>
      <p:sp>
        <p:nvSpPr>
          <p:cNvPr id="51" name="TextBox 50"/>
          <p:cNvSpPr txBox="1"/>
          <p:nvPr/>
        </p:nvSpPr>
        <p:spPr>
          <a:xfrm>
            <a:off x="10274157" y="369897"/>
            <a:ext cx="14692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ดำเนินการแต่ไม่ถูกต้อง</a:t>
            </a:r>
            <a:endParaRPr lang="th-TH" dirty="0"/>
          </a:p>
        </p:txBody>
      </p:sp>
      <p:sp>
        <p:nvSpPr>
          <p:cNvPr id="52" name="TextBox 51"/>
          <p:cNvSpPr txBox="1"/>
          <p:nvPr/>
        </p:nvSpPr>
        <p:spPr>
          <a:xfrm>
            <a:off x="7788584" y="2960706"/>
            <a:ext cx="872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85.71</a:t>
            </a:r>
            <a:endParaRPr lang="th-TH" dirty="0"/>
          </a:p>
        </p:txBody>
      </p:sp>
      <p:sp>
        <p:nvSpPr>
          <p:cNvPr id="53" name="TextBox 52"/>
          <p:cNvSpPr txBox="1"/>
          <p:nvPr/>
        </p:nvSpPr>
        <p:spPr>
          <a:xfrm>
            <a:off x="7763450" y="4344942"/>
            <a:ext cx="872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100</a:t>
            </a:r>
            <a:endParaRPr lang="th-TH" dirty="0"/>
          </a:p>
        </p:txBody>
      </p:sp>
      <p:sp>
        <p:nvSpPr>
          <p:cNvPr id="54" name="TextBox 53"/>
          <p:cNvSpPr txBox="1"/>
          <p:nvPr/>
        </p:nvSpPr>
        <p:spPr>
          <a:xfrm>
            <a:off x="10579951" y="1616738"/>
            <a:ext cx="872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21.42</a:t>
            </a:r>
            <a:endParaRPr lang="th-TH" dirty="0"/>
          </a:p>
        </p:txBody>
      </p:sp>
      <p:sp>
        <p:nvSpPr>
          <p:cNvPr id="55" name="TextBox 54"/>
          <p:cNvSpPr txBox="1"/>
          <p:nvPr/>
        </p:nvSpPr>
        <p:spPr>
          <a:xfrm>
            <a:off x="10614363" y="2972012"/>
            <a:ext cx="872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14.28</a:t>
            </a:r>
            <a:endParaRPr lang="th-TH" dirty="0"/>
          </a:p>
        </p:txBody>
      </p:sp>
      <p:sp>
        <p:nvSpPr>
          <p:cNvPr id="56" name="TextBox 55"/>
          <p:cNvSpPr txBox="1"/>
          <p:nvPr/>
        </p:nvSpPr>
        <p:spPr>
          <a:xfrm>
            <a:off x="10589229" y="4356248"/>
            <a:ext cx="872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0</a:t>
            </a:r>
            <a:endParaRPr lang="th-TH" dirty="0"/>
          </a:p>
        </p:txBody>
      </p:sp>
      <p:sp>
        <p:nvSpPr>
          <p:cNvPr id="57" name="TextBox 56"/>
          <p:cNvSpPr txBox="1"/>
          <p:nvPr/>
        </p:nvSpPr>
        <p:spPr>
          <a:xfrm>
            <a:off x="8784151" y="6476604"/>
            <a:ext cx="164608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000" dirty="0" smtClean="0"/>
              <a:t>หน่วยเป็นร้อยละ</a:t>
            </a:r>
            <a:endParaRPr lang="th-TH" sz="2000" dirty="0"/>
          </a:p>
        </p:txBody>
      </p:sp>
      <p:sp>
        <p:nvSpPr>
          <p:cNvPr id="33" name="Rectangle 32"/>
          <p:cNvSpPr/>
          <p:nvPr/>
        </p:nvSpPr>
        <p:spPr>
          <a:xfrm>
            <a:off x="616613" y="5669426"/>
            <a:ext cx="10854647" cy="8386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0" name="Oval 49"/>
          <p:cNvSpPr/>
          <p:nvPr/>
        </p:nvSpPr>
        <p:spPr>
          <a:xfrm>
            <a:off x="7551670" y="5424551"/>
            <a:ext cx="1315092" cy="131509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0" name="Oval 59"/>
          <p:cNvSpPr/>
          <p:nvPr/>
        </p:nvSpPr>
        <p:spPr>
          <a:xfrm>
            <a:off x="10366623" y="5424551"/>
            <a:ext cx="1315092" cy="131509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1" name="TextBox 60"/>
          <p:cNvSpPr txBox="1"/>
          <p:nvPr/>
        </p:nvSpPr>
        <p:spPr>
          <a:xfrm>
            <a:off x="897566" y="5688303"/>
            <a:ext cx="6189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บริหารจัดการห้องเรียน  และสถานที่สำหรับปฏิบัติกิจกรรมต่างๆ  พอเพียงกับจำนวนนักเรียน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772951" y="5794647"/>
            <a:ext cx="872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78.57</a:t>
            </a:r>
            <a:endParaRPr lang="th-TH" dirty="0"/>
          </a:p>
        </p:txBody>
      </p:sp>
      <p:sp>
        <p:nvSpPr>
          <p:cNvPr id="63" name="TextBox 62"/>
          <p:cNvSpPr txBox="1"/>
          <p:nvPr/>
        </p:nvSpPr>
        <p:spPr>
          <a:xfrm>
            <a:off x="10598730" y="5805953"/>
            <a:ext cx="872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21.42</a:t>
            </a:r>
            <a:endParaRPr lang="th-TH" dirty="0"/>
          </a:p>
        </p:txBody>
      </p:sp>
      <p:sp>
        <p:nvSpPr>
          <p:cNvPr id="66" name="Rectangle 65"/>
          <p:cNvSpPr/>
          <p:nvPr/>
        </p:nvSpPr>
        <p:spPr>
          <a:xfrm>
            <a:off x="3030876" y="978324"/>
            <a:ext cx="2702104" cy="4384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7" name="Rectangle 66"/>
          <p:cNvSpPr/>
          <p:nvPr/>
        </p:nvSpPr>
        <p:spPr>
          <a:xfrm>
            <a:off x="2252447" y="972498"/>
            <a:ext cx="420036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2000" b="1" dirty="0">
                <a:solidFill>
                  <a:srgbClr val="FF0000"/>
                </a:solidFill>
              </a:rPr>
              <a:t>การบริหารจัดการอาคารสถานที่</a:t>
            </a:r>
            <a:endParaRPr lang="en-US" sz="2000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709400" y="151496"/>
            <a:ext cx="5013789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9" name="Rectangle 58"/>
          <p:cNvSpPr/>
          <p:nvPr/>
        </p:nvSpPr>
        <p:spPr>
          <a:xfrm>
            <a:off x="1790008" y="151497"/>
            <a:ext cx="47468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600" dirty="0" smtClean="0">
                <a:solidFill>
                  <a:srgbClr val="0070C0"/>
                </a:solidFill>
                <a:cs typeface="+mj-cs"/>
              </a:rPr>
              <a:t>สรุปรายงานผล ด้านการบริหารทั่วไป</a:t>
            </a:r>
            <a:endParaRPr lang="en-US" sz="3600" dirty="0">
              <a:solidFill>
                <a:srgbClr val="0070C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8826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46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27" y="174660"/>
            <a:ext cx="901093" cy="129343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5000"/>
              </a:srgbClr>
            </a:outerShdw>
          </a:effectLst>
        </p:spPr>
      </p:pic>
      <p:sp>
        <p:nvSpPr>
          <p:cNvPr id="21" name="Rectangle 20"/>
          <p:cNvSpPr/>
          <p:nvPr/>
        </p:nvSpPr>
        <p:spPr>
          <a:xfrm>
            <a:off x="2147299" y="159679"/>
            <a:ext cx="5013789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Rectangle 21"/>
          <p:cNvSpPr/>
          <p:nvPr/>
        </p:nvSpPr>
        <p:spPr>
          <a:xfrm>
            <a:off x="2227907" y="159680"/>
            <a:ext cx="47468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600" dirty="0" smtClean="0">
                <a:solidFill>
                  <a:srgbClr val="0070C0"/>
                </a:solidFill>
                <a:cs typeface="+mj-cs"/>
              </a:rPr>
              <a:t>สรุปรายงานผล ด้านการบริหารทั่วไป</a:t>
            </a:r>
            <a:endParaRPr lang="en-US" sz="3600" dirty="0">
              <a:solidFill>
                <a:srgbClr val="0070C0"/>
              </a:solidFill>
              <a:cs typeface="+mj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546368" y="947406"/>
            <a:ext cx="1315092" cy="49770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8" name="Rectangle 47"/>
          <p:cNvSpPr/>
          <p:nvPr/>
        </p:nvSpPr>
        <p:spPr>
          <a:xfrm>
            <a:off x="10233690" y="958449"/>
            <a:ext cx="1315092" cy="49770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Rectangle 33"/>
          <p:cNvSpPr/>
          <p:nvPr/>
        </p:nvSpPr>
        <p:spPr>
          <a:xfrm>
            <a:off x="616448" y="2137025"/>
            <a:ext cx="10849511" cy="6575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7" name="Oval 36"/>
          <p:cNvSpPr/>
          <p:nvPr/>
        </p:nvSpPr>
        <p:spPr>
          <a:xfrm>
            <a:off x="7546368" y="1756261"/>
            <a:ext cx="1315092" cy="131509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Rectangle 24"/>
          <p:cNvSpPr/>
          <p:nvPr/>
        </p:nvSpPr>
        <p:spPr>
          <a:xfrm>
            <a:off x="616448" y="4572918"/>
            <a:ext cx="10849511" cy="6575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TextBox 25"/>
          <p:cNvSpPr txBox="1"/>
          <p:nvPr/>
        </p:nvSpPr>
        <p:spPr>
          <a:xfrm>
            <a:off x="802910" y="4654394"/>
            <a:ext cx="7089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ปรับปรุงข้อมูลสารสนเทศของโรงเรียนให้เป็นปัจจุบัน</a:t>
            </a:r>
            <a:endParaRPr lang="th-TH" dirty="0">
              <a:cs typeface="+mj-cs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7531895" y="4274050"/>
            <a:ext cx="1315092" cy="131509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0" name="Oval 39"/>
          <p:cNvSpPr/>
          <p:nvPr/>
        </p:nvSpPr>
        <p:spPr>
          <a:xfrm>
            <a:off x="10248163" y="1767304"/>
            <a:ext cx="1315092" cy="131509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1" name="Oval 40"/>
          <p:cNvSpPr/>
          <p:nvPr/>
        </p:nvSpPr>
        <p:spPr>
          <a:xfrm>
            <a:off x="10233690" y="4285093"/>
            <a:ext cx="1315092" cy="131509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3" name="TextBox 42"/>
          <p:cNvSpPr txBox="1"/>
          <p:nvPr/>
        </p:nvSpPr>
        <p:spPr>
          <a:xfrm>
            <a:off x="802910" y="2218501"/>
            <a:ext cx="7089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สื่อสารประชาสัมพันธ์กิจกรรมของโรงเรียนผ่านทางเว็บไซต์</a:t>
            </a:r>
            <a:endParaRPr lang="th-TH" dirty="0">
              <a:cs typeface="+mj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513295" y="2147511"/>
            <a:ext cx="1315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cs typeface="+mj-cs"/>
              </a:rPr>
              <a:t>78.57</a:t>
            </a:r>
            <a:endParaRPr lang="th-TH" dirty="0">
              <a:cs typeface="+mj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546368" y="935717"/>
            <a:ext cx="1340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ดำเนินการถูกต้อง</a:t>
            </a:r>
            <a:endParaRPr lang="th-TH" dirty="0"/>
          </a:p>
        </p:txBody>
      </p:sp>
      <p:sp>
        <p:nvSpPr>
          <p:cNvPr id="51" name="TextBox 50"/>
          <p:cNvSpPr txBox="1"/>
          <p:nvPr/>
        </p:nvSpPr>
        <p:spPr>
          <a:xfrm>
            <a:off x="10150725" y="934549"/>
            <a:ext cx="14692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ดำเนินการแต่ไม่ถูกต้อง</a:t>
            </a:r>
            <a:endParaRPr lang="th-TH" dirty="0"/>
          </a:p>
        </p:txBody>
      </p:sp>
      <p:sp>
        <p:nvSpPr>
          <p:cNvPr id="52" name="TextBox 51"/>
          <p:cNvSpPr txBox="1"/>
          <p:nvPr/>
        </p:nvSpPr>
        <p:spPr>
          <a:xfrm>
            <a:off x="7763837" y="4654815"/>
            <a:ext cx="872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85.71</a:t>
            </a:r>
            <a:endParaRPr lang="th-TH" dirty="0"/>
          </a:p>
        </p:txBody>
      </p:sp>
      <p:sp>
        <p:nvSpPr>
          <p:cNvPr id="54" name="TextBox 53"/>
          <p:cNvSpPr txBox="1"/>
          <p:nvPr/>
        </p:nvSpPr>
        <p:spPr>
          <a:xfrm>
            <a:off x="10458224" y="2194509"/>
            <a:ext cx="872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21.42</a:t>
            </a:r>
            <a:endParaRPr lang="th-TH" dirty="0"/>
          </a:p>
        </p:txBody>
      </p:sp>
      <p:sp>
        <p:nvSpPr>
          <p:cNvPr id="55" name="TextBox 54"/>
          <p:cNvSpPr txBox="1"/>
          <p:nvPr/>
        </p:nvSpPr>
        <p:spPr>
          <a:xfrm>
            <a:off x="10476458" y="4677164"/>
            <a:ext cx="872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14.28</a:t>
            </a:r>
            <a:endParaRPr lang="th-TH" dirty="0"/>
          </a:p>
        </p:txBody>
      </p:sp>
      <p:sp>
        <p:nvSpPr>
          <p:cNvPr id="57" name="TextBox 56"/>
          <p:cNvSpPr txBox="1"/>
          <p:nvPr/>
        </p:nvSpPr>
        <p:spPr>
          <a:xfrm>
            <a:off x="8461457" y="6320657"/>
            <a:ext cx="2305859" cy="40011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000" dirty="0" smtClean="0"/>
              <a:t>หน่วยเป็นร้อยละ</a:t>
            </a:r>
            <a:endParaRPr lang="th-TH" sz="2000" dirty="0"/>
          </a:p>
        </p:txBody>
      </p:sp>
      <p:sp>
        <p:nvSpPr>
          <p:cNvPr id="58" name="Rectangle 57"/>
          <p:cNvSpPr/>
          <p:nvPr/>
        </p:nvSpPr>
        <p:spPr>
          <a:xfrm>
            <a:off x="2500377" y="1195532"/>
            <a:ext cx="3317271" cy="4708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9" name="Rectangle 58"/>
          <p:cNvSpPr/>
          <p:nvPr/>
        </p:nvSpPr>
        <p:spPr>
          <a:xfrm>
            <a:off x="2434842" y="1204678"/>
            <a:ext cx="347959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2400" b="1" dirty="0">
                <a:solidFill>
                  <a:srgbClr val="FF0000"/>
                </a:solidFill>
              </a:rPr>
              <a:t>การสื่อสารประชาสัมพันธ์</a:t>
            </a:r>
            <a:endParaRPr lang="en-US" sz="2400" dirty="0">
              <a:solidFill>
                <a:srgbClr val="FF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6694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46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Oval 1"/>
          <p:cNvSpPr/>
          <p:nvPr/>
        </p:nvSpPr>
        <p:spPr>
          <a:xfrm>
            <a:off x="4770634" y="2103634"/>
            <a:ext cx="2650732" cy="2650732"/>
          </a:xfrm>
          <a:prstGeom prst="ellipse">
            <a:avLst/>
          </a:prstGeom>
          <a:solidFill>
            <a:srgbClr val="FFFF00"/>
          </a:solidFill>
          <a:ln w="635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4770634" y="2736502"/>
            <a:ext cx="26404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rgbClr val="002060"/>
                </a:solidFill>
              </a:rPr>
              <a:t>นวัตกรรม</a:t>
            </a:r>
          </a:p>
          <a:p>
            <a:pPr algn="ctr"/>
            <a:r>
              <a:rPr lang="th-TH" b="1" dirty="0" smtClean="0">
                <a:solidFill>
                  <a:srgbClr val="002060"/>
                </a:solidFill>
              </a:rPr>
              <a:t>การ</a:t>
            </a:r>
            <a:r>
              <a:rPr lang="th-TH" b="1" dirty="0">
                <a:solidFill>
                  <a:srgbClr val="002060"/>
                </a:solidFill>
              </a:rPr>
              <a:t>ขับเคลื่อนนโยบายสู่การปฏิบัติที่ได้ผล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8558372" y="575353"/>
            <a:ext cx="3030877" cy="780836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TextBox 31"/>
          <p:cNvSpPr txBox="1"/>
          <p:nvPr/>
        </p:nvSpPr>
        <p:spPr>
          <a:xfrm>
            <a:off x="8558372" y="734938"/>
            <a:ext cx="3030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srgbClr val="FF0000"/>
                </a:solidFill>
              </a:rPr>
              <a:t>ลดเวลาเรียน เพิ่มเวลารู้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33" name="Round Diagonal Corner Rectangle 32"/>
          <p:cNvSpPr/>
          <p:nvPr/>
        </p:nvSpPr>
        <p:spPr>
          <a:xfrm>
            <a:off x="575352" y="5548045"/>
            <a:ext cx="3030877" cy="780836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5" name="TextBox 34"/>
          <p:cNvSpPr txBox="1"/>
          <p:nvPr/>
        </p:nvSpPr>
        <p:spPr>
          <a:xfrm>
            <a:off x="575352" y="5707630"/>
            <a:ext cx="3030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srgbClr val="FF0000"/>
                </a:solidFill>
              </a:rPr>
              <a:t>สถานศึกษาพอเพียง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36" name="Round Diagonal Corner Rectangle 35"/>
          <p:cNvSpPr/>
          <p:nvPr/>
        </p:nvSpPr>
        <p:spPr>
          <a:xfrm>
            <a:off x="575352" y="575353"/>
            <a:ext cx="3030877" cy="780836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9" name="TextBox 38"/>
          <p:cNvSpPr txBox="1"/>
          <p:nvPr/>
        </p:nvSpPr>
        <p:spPr>
          <a:xfrm>
            <a:off x="575352" y="734938"/>
            <a:ext cx="3030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srgbClr val="FF0000"/>
                </a:solidFill>
              </a:rPr>
              <a:t>อ่านออกเขียนได้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42" name="Round Diagonal Corner Rectangle 41"/>
          <p:cNvSpPr/>
          <p:nvPr/>
        </p:nvSpPr>
        <p:spPr>
          <a:xfrm>
            <a:off x="8558372" y="5543244"/>
            <a:ext cx="3030877" cy="780836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4" name="TextBox 43"/>
          <p:cNvSpPr txBox="1"/>
          <p:nvPr/>
        </p:nvSpPr>
        <p:spPr>
          <a:xfrm>
            <a:off x="8558372" y="5702829"/>
            <a:ext cx="3030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h-TH" b="1" dirty="0">
                <a:solidFill>
                  <a:srgbClr val="FF0000"/>
                </a:solidFill>
              </a:rPr>
              <a:t>ค่านิยม 12 ประการ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5" name="Round Diagonal Corner Rectangle 44"/>
          <p:cNvSpPr/>
          <p:nvPr/>
        </p:nvSpPr>
        <p:spPr>
          <a:xfrm>
            <a:off x="8558372" y="3059298"/>
            <a:ext cx="3030877" cy="780836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0" name="TextBox 49"/>
          <p:cNvSpPr txBox="1"/>
          <p:nvPr/>
        </p:nvSpPr>
        <p:spPr>
          <a:xfrm>
            <a:off x="8558372" y="3218883"/>
            <a:ext cx="3030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h-TH" b="1" dirty="0">
                <a:solidFill>
                  <a:srgbClr val="FF0000"/>
                </a:solidFill>
              </a:rPr>
              <a:t>ภาษาอังกฤษ </a:t>
            </a:r>
            <a:r>
              <a:rPr lang="th-TH" sz="1800" b="1" dirty="0">
                <a:solidFill>
                  <a:srgbClr val="FF0000"/>
                </a:solidFill>
              </a:rPr>
              <a:t>(</a:t>
            </a:r>
            <a:r>
              <a:rPr lang="en-US" sz="1800" b="1" dirty="0">
                <a:solidFill>
                  <a:srgbClr val="FF0000"/>
                </a:solidFill>
              </a:rPr>
              <a:t>PEER CENTER</a:t>
            </a:r>
            <a:r>
              <a:rPr lang="th-TH" sz="1800" b="1" dirty="0">
                <a:solidFill>
                  <a:srgbClr val="FF0000"/>
                </a:solidFill>
              </a:rPr>
              <a:t>)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53" name="Round Diagonal Corner Rectangle 52"/>
          <p:cNvSpPr/>
          <p:nvPr/>
        </p:nvSpPr>
        <p:spPr>
          <a:xfrm>
            <a:off x="575352" y="3064771"/>
            <a:ext cx="3030877" cy="780836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6" name="TextBox 55"/>
          <p:cNvSpPr txBox="1"/>
          <p:nvPr/>
        </p:nvSpPr>
        <p:spPr>
          <a:xfrm>
            <a:off x="575352" y="3224356"/>
            <a:ext cx="3030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h-TH" b="1" dirty="0">
                <a:solidFill>
                  <a:srgbClr val="FF0000"/>
                </a:solidFill>
              </a:rPr>
              <a:t>โรงเรียนวิถีพุทธ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0" name="Round Diagonal Corner Rectangle 59"/>
          <p:cNvSpPr/>
          <p:nvPr/>
        </p:nvSpPr>
        <p:spPr>
          <a:xfrm>
            <a:off x="4566862" y="595398"/>
            <a:ext cx="3030877" cy="780836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1" name="TextBox 60"/>
          <p:cNvSpPr txBox="1"/>
          <p:nvPr/>
        </p:nvSpPr>
        <p:spPr>
          <a:xfrm>
            <a:off x="4566862" y="754983"/>
            <a:ext cx="3030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b="1" dirty="0" err="1">
                <a:solidFill>
                  <a:srgbClr val="FF0000"/>
                </a:solidFill>
              </a:rPr>
              <a:t>Rayong</a:t>
            </a:r>
            <a:r>
              <a:rPr lang="en-US" sz="2000" b="1" dirty="0">
                <a:solidFill>
                  <a:srgbClr val="FF0000"/>
                </a:solidFill>
              </a:rPr>
              <a:t> 2 Academy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2" name="Round Diagonal Corner Rectangle 61"/>
          <p:cNvSpPr/>
          <p:nvPr/>
        </p:nvSpPr>
        <p:spPr>
          <a:xfrm>
            <a:off x="4566862" y="5543244"/>
            <a:ext cx="3030877" cy="780836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3" name="TextBox 62"/>
          <p:cNvSpPr txBox="1"/>
          <p:nvPr/>
        </p:nvSpPr>
        <p:spPr>
          <a:xfrm>
            <a:off x="4566862" y="5702829"/>
            <a:ext cx="3030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srgbClr val="FF0000"/>
                </a:solidFill>
              </a:rPr>
              <a:t>การศึกษาปฐมวัย</a:t>
            </a:r>
            <a:endParaRPr lang="th-TH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571127" y="1314678"/>
            <a:ext cx="1473484" cy="1269285"/>
          </a:xfrm>
          <a:prstGeom prst="line">
            <a:avLst/>
          </a:prstGeom>
          <a:ln w="63500">
            <a:solidFill>
              <a:srgbClr val="417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7084888" y="4315470"/>
            <a:ext cx="1473484" cy="1269285"/>
          </a:xfrm>
          <a:prstGeom prst="line">
            <a:avLst/>
          </a:prstGeom>
          <a:ln w="63500">
            <a:solidFill>
              <a:srgbClr val="417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-4620000">
            <a:off x="7072625" y="1256385"/>
            <a:ext cx="1473484" cy="1269285"/>
          </a:xfrm>
          <a:prstGeom prst="line">
            <a:avLst/>
          </a:prstGeom>
          <a:ln w="63500">
            <a:solidFill>
              <a:srgbClr val="417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-4620000">
            <a:off x="3653594" y="4347477"/>
            <a:ext cx="1473484" cy="1269285"/>
          </a:xfrm>
          <a:prstGeom prst="line">
            <a:avLst/>
          </a:prstGeom>
          <a:ln w="63500">
            <a:solidFill>
              <a:srgbClr val="417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616077" y="3478747"/>
            <a:ext cx="1172108" cy="3"/>
          </a:xfrm>
          <a:prstGeom prst="line">
            <a:avLst/>
          </a:prstGeom>
          <a:ln w="63500">
            <a:solidFill>
              <a:srgbClr val="417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7403390" y="3485963"/>
            <a:ext cx="1172108" cy="3"/>
          </a:xfrm>
          <a:prstGeom prst="line">
            <a:avLst/>
          </a:prstGeom>
          <a:ln w="63500">
            <a:solidFill>
              <a:srgbClr val="417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090863" y="1345495"/>
            <a:ext cx="2382" cy="788878"/>
          </a:xfrm>
          <a:prstGeom prst="line">
            <a:avLst/>
          </a:prstGeom>
          <a:ln w="63500">
            <a:solidFill>
              <a:srgbClr val="417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6079918" y="4736918"/>
            <a:ext cx="2382" cy="788878"/>
          </a:xfrm>
          <a:prstGeom prst="line">
            <a:avLst/>
          </a:prstGeom>
          <a:ln w="63500">
            <a:solidFill>
              <a:srgbClr val="417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25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46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200" y="167850"/>
            <a:ext cx="3246750" cy="2164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950" y="4494100"/>
            <a:ext cx="3246750" cy="2164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950" y="2329600"/>
            <a:ext cx="3246750" cy="216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950" y="165100"/>
            <a:ext cx="3246750" cy="2164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150" y="4483100"/>
            <a:ext cx="3245400" cy="2163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50" y="173450"/>
            <a:ext cx="3245400" cy="2163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50" y="2324100"/>
            <a:ext cx="3245400" cy="2163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00" y="4491350"/>
            <a:ext cx="3245400" cy="21636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445000" y="2514600"/>
            <a:ext cx="2832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DLIT</a:t>
            </a:r>
          </a:p>
          <a:p>
            <a:pPr algn="ctr"/>
            <a:r>
              <a:rPr lang="en-US" sz="60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DLTV</a:t>
            </a:r>
            <a:endParaRPr lang="th-TH" sz="60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03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46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TextBox 15"/>
          <p:cNvSpPr txBox="1"/>
          <p:nvPr/>
        </p:nvSpPr>
        <p:spPr>
          <a:xfrm>
            <a:off x="4641650" y="2518019"/>
            <a:ext cx="2832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dirty="0" smtClean="0">
                <a:solidFill>
                  <a:srgbClr val="FF0000"/>
                </a:solidFill>
                <a:latin typeface="Algerian" panose="04020705040A02060702" pitchFamily="82" charset="0"/>
                <a:cs typeface="+mj-cs"/>
              </a:rPr>
              <a:t>ลดเวลาเรียน</a:t>
            </a:r>
          </a:p>
          <a:p>
            <a:pPr algn="ctr"/>
            <a:r>
              <a:rPr lang="th-TH" sz="6000" dirty="0" smtClean="0">
                <a:solidFill>
                  <a:srgbClr val="FF0000"/>
                </a:solidFill>
                <a:latin typeface="Algerian" panose="04020705040A02060702" pitchFamily="82" charset="0"/>
                <a:cs typeface="+mj-cs"/>
              </a:rPr>
              <a:t>เพิ่มเวลารู้</a:t>
            </a:r>
            <a:endParaRPr lang="th-TH" sz="6000" dirty="0">
              <a:solidFill>
                <a:srgbClr val="FF0000"/>
              </a:solidFill>
              <a:latin typeface="Algerian" panose="04020705040A02060702" pitchFamily="82" charset="0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100" y="186984"/>
            <a:ext cx="3245400" cy="216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600" y="2351184"/>
            <a:ext cx="3245400" cy="2163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600" y="4511180"/>
            <a:ext cx="3245400" cy="2163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000" y="4511180"/>
            <a:ext cx="3245400" cy="2163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000" y="186984"/>
            <a:ext cx="3245400" cy="2163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400" y="4514784"/>
            <a:ext cx="3245400" cy="2163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400" y="2351184"/>
            <a:ext cx="3245400" cy="2163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400" y="186984"/>
            <a:ext cx="3245400" cy="21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55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05325" y="4857750"/>
            <a:ext cx="6410325" cy="1543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5242138" y="5038637"/>
            <a:ext cx="534954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600" dirty="0" smtClean="0">
                <a:solidFill>
                  <a:srgbClr val="0070C0"/>
                </a:solidFill>
                <a:cs typeface="+mj-cs"/>
              </a:rPr>
              <a:t>คณะกรรมการติดตาม </a:t>
            </a:r>
          </a:p>
          <a:p>
            <a:pPr algn="ctr"/>
            <a:r>
              <a:rPr lang="th-TH" sz="3600" dirty="0" smtClean="0">
                <a:solidFill>
                  <a:srgbClr val="0070C0"/>
                </a:solidFill>
                <a:cs typeface="+mj-cs"/>
              </a:rPr>
              <a:t>ตรวจสอบ ประเมินผล และนิเทศการศึกษา</a:t>
            </a:r>
            <a:endParaRPr lang="en-US" sz="3600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953" y="221040"/>
            <a:ext cx="841371" cy="12077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19800" y="1428750"/>
            <a:ext cx="3152775" cy="6477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Rectangle 10"/>
          <p:cNvSpPr/>
          <p:nvPr/>
        </p:nvSpPr>
        <p:spPr>
          <a:xfrm rot="5400000">
            <a:off x="247649" y="3969961"/>
            <a:ext cx="2857501" cy="6477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 8"/>
          <p:cNvSpPr/>
          <p:nvPr/>
        </p:nvSpPr>
        <p:spPr>
          <a:xfrm rot="5400000">
            <a:off x="7362825" y="3048002"/>
            <a:ext cx="2971800" cy="6477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ectangle 9"/>
          <p:cNvSpPr/>
          <p:nvPr/>
        </p:nvSpPr>
        <p:spPr>
          <a:xfrm>
            <a:off x="1352550" y="5262562"/>
            <a:ext cx="3152775" cy="6477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6" t="26421" r="24354" b="10937"/>
          <a:stretch/>
        </p:blipFill>
        <p:spPr>
          <a:xfrm>
            <a:off x="0" y="0"/>
            <a:ext cx="6267450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6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46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Right Triangle 10"/>
          <p:cNvSpPr/>
          <p:nvPr/>
        </p:nvSpPr>
        <p:spPr>
          <a:xfrm rot="13500000">
            <a:off x="-869259" y="1169351"/>
            <a:ext cx="4251485" cy="4251485"/>
          </a:xfrm>
          <a:prstGeom prst="rtTriangle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TextBox 15"/>
          <p:cNvSpPr txBox="1"/>
          <p:nvPr/>
        </p:nvSpPr>
        <p:spPr>
          <a:xfrm>
            <a:off x="912661" y="2325599"/>
            <a:ext cx="2832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dirty="0" smtClean="0">
                <a:solidFill>
                  <a:srgbClr val="FF0000"/>
                </a:solidFill>
                <a:latin typeface="Algerian" panose="04020705040A02060702" pitchFamily="82" charset="0"/>
                <a:cs typeface="+mj-cs"/>
              </a:rPr>
              <a:t>โรงเรียน</a:t>
            </a:r>
          </a:p>
          <a:p>
            <a:pPr algn="ctr"/>
            <a:r>
              <a:rPr lang="th-TH" sz="6000" dirty="0" smtClean="0">
                <a:solidFill>
                  <a:srgbClr val="FF0000"/>
                </a:solidFill>
                <a:latin typeface="Algerian" panose="04020705040A02060702" pitchFamily="82" charset="0"/>
                <a:cs typeface="+mj-cs"/>
              </a:rPr>
              <a:t>วิถีพุทธ</a:t>
            </a:r>
            <a:endParaRPr lang="th-TH" sz="6000" dirty="0">
              <a:solidFill>
                <a:srgbClr val="FF0000"/>
              </a:solidFill>
              <a:latin typeface="Algerian" panose="04020705040A02060702" pitchFamily="82" charset="0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111" y="1111658"/>
            <a:ext cx="3245400" cy="2163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711" y="3275258"/>
            <a:ext cx="3245400" cy="216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111" y="3275258"/>
            <a:ext cx="3245400" cy="216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711" y="1111658"/>
            <a:ext cx="3245400" cy="21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12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0274" y="-10274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46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Oval 4"/>
          <p:cNvSpPr/>
          <p:nvPr/>
        </p:nvSpPr>
        <p:spPr>
          <a:xfrm>
            <a:off x="1867756" y="590761"/>
            <a:ext cx="1633591" cy="1633591"/>
          </a:xfrm>
          <a:prstGeom prst="ellipse">
            <a:avLst/>
          </a:prstGeom>
          <a:solidFill>
            <a:srgbClr val="FF00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dirty="0" smtClean="0">
                <a:solidFill>
                  <a:srgbClr val="0070C0"/>
                </a:solidFill>
              </a:rPr>
              <a:t>สวัสดี</a:t>
            </a:r>
            <a:endParaRPr lang="th-TH" sz="1800" dirty="0">
              <a:solidFill>
                <a:srgbClr val="0070C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233006" y="1586716"/>
            <a:ext cx="1633591" cy="1633591"/>
          </a:xfrm>
          <a:prstGeom prst="ellipse">
            <a:avLst/>
          </a:prstGeom>
          <a:solidFill>
            <a:schemeClr val="accent6">
              <a:lumMod val="60000"/>
              <a:lumOff val="4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solidFill>
                  <a:srgbClr val="0070C0"/>
                </a:solidFill>
              </a:rPr>
              <a:t>กูมุสตา</a:t>
            </a:r>
            <a:endParaRPr lang="th-TH" sz="3600" dirty="0">
              <a:solidFill>
                <a:srgbClr val="0070C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046271" y="2688610"/>
            <a:ext cx="1633591" cy="1633591"/>
          </a:xfrm>
          <a:prstGeom prst="ellipse">
            <a:avLst/>
          </a:prstGeom>
          <a:solidFill>
            <a:schemeClr val="tx2">
              <a:lumMod val="60000"/>
              <a:lumOff val="4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solidFill>
                  <a:srgbClr val="0070C0"/>
                </a:solidFill>
              </a:rPr>
              <a:t>หนีห่าว</a:t>
            </a:r>
            <a:endParaRPr lang="th-TH" sz="3600" dirty="0">
              <a:solidFill>
                <a:srgbClr val="0070C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9098835" y="681930"/>
            <a:ext cx="1633591" cy="1633591"/>
          </a:xfrm>
          <a:prstGeom prst="ellipse">
            <a:avLst/>
          </a:prstGeom>
          <a:solidFill>
            <a:srgbClr val="66FF99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 smtClean="0">
                <a:solidFill>
                  <a:srgbClr val="0070C0"/>
                </a:solidFill>
              </a:rPr>
              <a:t>ซินจ่าว</a:t>
            </a:r>
            <a:endParaRPr lang="th-TH" sz="4000" dirty="0">
              <a:solidFill>
                <a:srgbClr val="0070C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858038" y="3111132"/>
            <a:ext cx="1633591" cy="1633591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solidFill>
                  <a:srgbClr val="0070C0"/>
                </a:solidFill>
              </a:rPr>
              <a:t>มิงกาลาบา</a:t>
            </a:r>
            <a:endParaRPr lang="th-TH" sz="3600" dirty="0">
              <a:solidFill>
                <a:srgbClr val="0070C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832279" y="3119491"/>
            <a:ext cx="1633591" cy="1633591"/>
          </a:xfrm>
          <a:prstGeom prst="ellipse">
            <a:avLst/>
          </a:prstGeom>
          <a:solidFill>
            <a:schemeClr val="accent5">
              <a:lumMod val="40000"/>
              <a:lumOff val="6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 smtClean="0">
                <a:solidFill>
                  <a:srgbClr val="0070C0"/>
                </a:solidFill>
              </a:rPr>
              <a:t>ซัวสเด</a:t>
            </a:r>
            <a:endParaRPr lang="th-TH" sz="4000" dirty="0">
              <a:solidFill>
                <a:srgbClr val="0070C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3017179" y="4528966"/>
            <a:ext cx="1633591" cy="1633591"/>
          </a:xfrm>
          <a:prstGeom prst="ellipse">
            <a:avLst/>
          </a:prstGeom>
          <a:solidFill>
            <a:schemeClr val="accent2">
              <a:lumMod val="60000"/>
              <a:lumOff val="4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solidFill>
                  <a:srgbClr val="0070C0"/>
                </a:solidFill>
              </a:rPr>
              <a:t>ซาลามัต ดาตัง</a:t>
            </a:r>
            <a:endParaRPr lang="th-TH" sz="3200" dirty="0">
              <a:solidFill>
                <a:srgbClr val="0070C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550381" y="590761"/>
            <a:ext cx="1633591" cy="1633591"/>
          </a:xfrm>
          <a:prstGeom prst="ellipse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solidFill>
                  <a:srgbClr val="0070C0"/>
                </a:solidFill>
              </a:rPr>
              <a:t>ซาลามัต เซียง</a:t>
            </a:r>
            <a:endParaRPr lang="th-TH" sz="3200" dirty="0">
              <a:solidFill>
                <a:srgbClr val="0070C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-4494945" y="3315983"/>
            <a:ext cx="1633591" cy="1633591"/>
          </a:xfrm>
          <a:prstGeom prst="ellipse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Oval 22"/>
          <p:cNvSpPr/>
          <p:nvPr/>
        </p:nvSpPr>
        <p:spPr>
          <a:xfrm>
            <a:off x="7051498" y="3990227"/>
            <a:ext cx="1633591" cy="1633591"/>
          </a:xfrm>
          <a:prstGeom prst="ellipse">
            <a:avLst/>
          </a:prstGeom>
          <a:solidFill>
            <a:schemeClr val="accent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solidFill>
                  <a:srgbClr val="0070C0"/>
                </a:solidFill>
              </a:rPr>
              <a:t>สะบายดี</a:t>
            </a:r>
            <a:endParaRPr lang="th-TH" sz="3200" dirty="0">
              <a:solidFill>
                <a:srgbClr val="0070C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-3678150" y="7524536"/>
            <a:ext cx="1633591" cy="1633591"/>
          </a:xfrm>
          <a:prstGeom prst="ellipse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3896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46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27" y="174660"/>
            <a:ext cx="901093" cy="129343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5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5979560" y="1181528"/>
            <a:ext cx="328773" cy="204455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Rectangle 10"/>
          <p:cNvSpPr/>
          <p:nvPr/>
        </p:nvSpPr>
        <p:spPr>
          <a:xfrm>
            <a:off x="2933383" y="635284"/>
            <a:ext cx="6410325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ectangle 11"/>
          <p:cNvSpPr/>
          <p:nvPr/>
        </p:nvSpPr>
        <p:spPr>
          <a:xfrm>
            <a:off x="4330198" y="635285"/>
            <a:ext cx="36166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600" dirty="0" smtClean="0">
                <a:solidFill>
                  <a:srgbClr val="0070C0"/>
                </a:solidFill>
                <a:cs typeface="+mj-cs"/>
              </a:rPr>
              <a:t>สรุปรายงานผล ด้านวิชาการ</a:t>
            </a:r>
            <a:endParaRPr lang="en-US" sz="3600" dirty="0">
              <a:solidFill>
                <a:srgbClr val="0070C0"/>
              </a:solidFill>
              <a:cs typeface="+mj-cs"/>
            </a:endParaRPr>
          </a:p>
        </p:txBody>
      </p:sp>
      <p:sp>
        <p:nvSpPr>
          <p:cNvPr id="14" name="Rectangle 13"/>
          <p:cNvSpPr/>
          <p:nvPr/>
        </p:nvSpPr>
        <p:spPr>
          <a:xfrm rot="5400000">
            <a:off x="5992257" y="-723268"/>
            <a:ext cx="328773" cy="79858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Rectangle 17"/>
          <p:cNvSpPr/>
          <p:nvPr/>
        </p:nvSpPr>
        <p:spPr>
          <a:xfrm>
            <a:off x="2163712" y="3105278"/>
            <a:ext cx="328773" cy="204455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194" y="4385422"/>
            <a:ext cx="2281810" cy="1521207"/>
          </a:xfrm>
          <a:prstGeom prst="rect">
            <a:avLst/>
          </a:prstGeom>
          <a:ln w="127000">
            <a:solidFill>
              <a:schemeClr val="bg1">
                <a:lumMod val="65000"/>
              </a:schemeClr>
            </a:solidFill>
          </a:ln>
        </p:spPr>
      </p:pic>
      <p:sp>
        <p:nvSpPr>
          <p:cNvPr id="19" name="Rectangle 18"/>
          <p:cNvSpPr/>
          <p:nvPr/>
        </p:nvSpPr>
        <p:spPr>
          <a:xfrm>
            <a:off x="5992258" y="3171744"/>
            <a:ext cx="328773" cy="204455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640" y="4423788"/>
            <a:ext cx="2281810" cy="1521207"/>
          </a:xfrm>
          <a:prstGeom prst="rect">
            <a:avLst/>
          </a:prstGeom>
          <a:ln w="127000">
            <a:solidFill>
              <a:schemeClr val="bg1">
                <a:lumMod val="65000"/>
              </a:schemeClr>
            </a:solidFill>
          </a:ln>
        </p:spPr>
      </p:pic>
      <p:sp>
        <p:nvSpPr>
          <p:cNvPr id="20" name="Rectangle 19"/>
          <p:cNvSpPr/>
          <p:nvPr/>
        </p:nvSpPr>
        <p:spPr>
          <a:xfrm>
            <a:off x="9820804" y="3105278"/>
            <a:ext cx="328773" cy="204455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285" y="4423788"/>
            <a:ext cx="2281810" cy="1521207"/>
          </a:xfrm>
          <a:prstGeom prst="rect">
            <a:avLst/>
          </a:prstGeom>
          <a:ln w="127000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3476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46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27" y="174660"/>
            <a:ext cx="901093" cy="129343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5000"/>
              </a:srgbClr>
            </a:outerShdw>
          </a:effectLst>
        </p:spPr>
      </p:pic>
      <p:sp>
        <p:nvSpPr>
          <p:cNvPr id="21" name="Rectangle 20"/>
          <p:cNvSpPr/>
          <p:nvPr/>
        </p:nvSpPr>
        <p:spPr>
          <a:xfrm>
            <a:off x="2393878" y="159679"/>
            <a:ext cx="4705565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Rectangle 21"/>
          <p:cNvSpPr/>
          <p:nvPr/>
        </p:nvSpPr>
        <p:spPr>
          <a:xfrm>
            <a:off x="2792962" y="159680"/>
            <a:ext cx="36166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600" dirty="0" smtClean="0">
                <a:solidFill>
                  <a:srgbClr val="0070C0"/>
                </a:solidFill>
                <a:cs typeface="+mj-cs"/>
              </a:rPr>
              <a:t>สรุปรายงานผล ด้านวิชาการ</a:t>
            </a:r>
            <a:endParaRPr lang="en-US" sz="3600" dirty="0">
              <a:solidFill>
                <a:srgbClr val="0070C0"/>
              </a:solidFill>
              <a:cs typeface="+mj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546368" y="947406"/>
            <a:ext cx="1315092" cy="49770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8" name="Rectangle 47"/>
          <p:cNvSpPr/>
          <p:nvPr/>
        </p:nvSpPr>
        <p:spPr>
          <a:xfrm>
            <a:off x="10346848" y="947406"/>
            <a:ext cx="1315092" cy="49770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Rectangle 33"/>
          <p:cNvSpPr/>
          <p:nvPr/>
        </p:nvSpPr>
        <p:spPr>
          <a:xfrm>
            <a:off x="616448" y="2137025"/>
            <a:ext cx="10849511" cy="6575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5" name="Rectangle 34"/>
          <p:cNvSpPr/>
          <p:nvPr/>
        </p:nvSpPr>
        <p:spPr>
          <a:xfrm>
            <a:off x="616449" y="3649980"/>
            <a:ext cx="10849510" cy="6575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Rectangle 35"/>
          <p:cNvSpPr/>
          <p:nvPr/>
        </p:nvSpPr>
        <p:spPr>
          <a:xfrm>
            <a:off x="611311" y="5266918"/>
            <a:ext cx="10854647" cy="6575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7" name="Oval 36"/>
          <p:cNvSpPr/>
          <p:nvPr/>
        </p:nvSpPr>
        <p:spPr>
          <a:xfrm>
            <a:off x="7546368" y="1756261"/>
            <a:ext cx="1315092" cy="131509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8" name="Oval 37"/>
          <p:cNvSpPr/>
          <p:nvPr/>
        </p:nvSpPr>
        <p:spPr>
          <a:xfrm>
            <a:off x="7546368" y="3321207"/>
            <a:ext cx="1315092" cy="131509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9" name="Oval 38"/>
          <p:cNvSpPr/>
          <p:nvPr/>
        </p:nvSpPr>
        <p:spPr>
          <a:xfrm>
            <a:off x="7546368" y="4965072"/>
            <a:ext cx="1315092" cy="131509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0" name="Oval 39"/>
          <p:cNvSpPr/>
          <p:nvPr/>
        </p:nvSpPr>
        <p:spPr>
          <a:xfrm>
            <a:off x="10361321" y="1756261"/>
            <a:ext cx="1315092" cy="131509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1" name="Oval 40"/>
          <p:cNvSpPr/>
          <p:nvPr/>
        </p:nvSpPr>
        <p:spPr>
          <a:xfrm>
            <a:off x="10361321" y="3321207"/>
            <a:ext cx="1315092" cy="131509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2" name="Oval 41"/>
          <p:cNvSpPr/>
          <p:nvPr/>
        </p:nvSpPr>
        <p:spPr>
          <a:xfrm>
            <a:off x="10361321" y="4965072"/>
            <a:ext cx="1315092" cy="131509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3" name="TextBox 42"/>
          <p:cNvSpPr txBox="1"/>
          <p:nvPr/>
        </p:nvSpPr>
        <p:spPr>
          <a:xfrm>
            <a:off x="924674" y="2229492"/>
            <a:ext cx="4931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พัฒนาหลักสูตรสถานศึกษาให้ถูกต้องและต่อเนื่อง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07294" y="3717143"/>
            <a:ext cx="4931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นำสาระท้องถิ่นมาบูรณาการกับสาระแกนกลาง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07293" y="5334081"/>
            <a:ext cx="6189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ปรับโครงสร้างเวลาเรียนตามที่กระทรวงศึกษาธิการกำหนด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546368" y="2198669"/>
            <a:ext cx="1315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cs typeface="+mj-cs"/>
              </a:rPr>
              <a:t>92.85</a:t>
            </a:r>
            <a:endParaRPr lang="th-TH" dirty="0">
              <a:cs typeface="+mj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546368" y="935717"/>
            <a:ext cx="1340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ดำเนินการถูกต้อง</a:t>
            </a:r>
            <a:endParaRPr lang="th-TH" dirty="0"/>
          </a:p>
        </p:txBody>
      </p:sp>
      <p:sp>
        <p:nvSpPr>
          <p:cNvPr id="51" name="TextBox 50"/>
          <p:cNvSpPr txBox="1"/>
          <p:nvPr/>
        </p:nvSpPr>
        <p:spPr>
          <a:xfrm>
            <a:off x="10263883" y="923506"/>
            <a:ext cx="14692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ดำเนินการแต่ไม่ถูกต้อง</a:t>
            </a:r>
            <a:endParaRPr lang="th-TH" dirty="0"/>
          </a:p>
        </p:txBody>
      </p:sp>
      <p:sp>
        <p:nvSpPr>
          <p:cNvPr id="52" name="TextBox 51"/>
          <p:cNvSpPr txBox="1"/>
          <p:nvPr/>
        </p:nvSpPr>
        <p:spPr>
          <a:xfrm>
            <a:off x="7778310" y="3701972"/>
            <a:ext cx="872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85.71</a:t>
            </a:r>
            <a:endParaRPr lang="th-TH" dirty="0"/>
          </a:p>
        </p:txBody>
      </p:sp>
      <p:sp>
        <p:nvSpPr>
          <p:cNvPr id="53" name="TextBox 52"/>
          <p:cNvSpPr txBox="1"/>
          <p:nvPr/>
        </p:nvSpPr>
        <p:spPr>
          <a:xfrm>
            <a:off x="7767649" y="5335168"/>
            <a:ext cx="872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100</a:t>
            </a:r>
            <a:endParaRPr lang="th-TH" dirty="0"/>
          </a:p>
        </p:txBody>
      </p:sp>
      <p:sp>
        <p:nvSpPr>
          <p:cNvPr id="54" name="TextBox 53"/>
          <p:cNvSpPr txBox="1"/>
          <p:nvPr/>
        </p:nvSpPr>
        <p:spPr>
          <a:xfrm>
            <a:off x="10604089" y="2209975"/>
            <a:ext cx="872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7.14</a:t>
            </a:r>
            <a:endParaRPr lang="th-TH" dirty="0"/>
          </a:p>
        </p:txBody>
      </p:sp>
      <p:sp>
        <p:nvSpPr>
          <p:cNvPr id="55" name="TextBox 54"/>
          <p:cNvSpPr txBox="1"/>
          <p:nvPr/>
        </p:nvSpPr>
        <p:spPr>
          <a:xfrm>
            <a:off x="10604089" y="3713278"/>
            <a:ext cx="872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14.28</a:t>
            </a:r>
            <a:endParaRPr lang="th-TH" dirty="0"/>
          </a:p>
        </p:txBody>
      </p:sp>
      <p:sp>
        <p:nvSpPr>
          <p:cNvPr id="56" name="TextBox 55"/>
          <p:cNvSpPr txBox="1"/>
          <p:nvPr/>
        </p:nvSpPr>
        <p:spPr>
          <a:xfrm>
            <a:off x="10593428" y="5346474"/>
            <a:ext cx="872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0</a:t>
            </a:r>
            <a:endParaRPr lang="th-TH" dirty="0"/>
          </a:p>
        </p:txBody>
      </p:sp>
      <p:sp>
        <p:nvSpPr>
          <p:cNvPr id="57" name="TextBox 56"/>
          <p:cNvSpPr txBox="1"/>
          <p:nvPr/>
        </p:nvSpPr>
        <p:spPr>
          <a:xfrm>
            <a:off x="8461457" y="6320657"/>
            <a:ext cx="2305859" cy="40011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000" dirty="0" smtClean="0"/>
              <a:t>หน่วยเป็นร้อยละ</a:t>
            </a:r>
            <a:endParaRPr lang="th-TH" sz="2000" dirty="0"/>
          </a:p>
        </p:txBody>
      </p:sp>
      <p:sp>
        <p:nvSpPr>
          <p:cNvPr id="58" name="Rectangle 57"/>
          <p:cNvSpPr/>
          <p:nvPr/>
        </p:nvSpPr>
        <p:spPr>
          <a:xfrm>
            <a:off x="3229431" y="1326473"/>
            <a:ext cx="1907648" cy="4500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9" name="Rectangle 58"/>
          <p:cNvSpPr/>
          <p:nvPr/>
        </p:nvSpPr>
        <p:spPr>
          <a:xfrm>
            <a:off x="3229431" y="1322136"/>
            <a:ext cx="190764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2400" dirty="0" smtClean="0">
                <a:solidFill>
                  <a:srgbClr val="FF0000"/>
                </a:solidFill>
                <a:cs typeface="+mj-cs"/>
              </a:rPr>
              <a:t>หลักสูตรสถานศึกษา</a:t>
            </a:r>
            <a:endParaRPr lang="en-US" sz="2400" dirty="0">
              <a:solidFill>
                <a:srgbClr val="FF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3458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6232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46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27" y="174660"/>
            <a:ext cx="901093" cy="129343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5000"/>
              </a:srgbClr>
            </a:outerShdw>
          </a:effectLst>
        </p:spPr>
      </p:pic>
      <p:sp>
        <p:nvSpPr>
          <p:cNvPr id="47" name="Rectangle 46"/>
          <p:cNvSpPr/>
          <p:nvPr/>
        </p:nvSpPr>
        <p:spPr>
          <a:xfrm>
            <a:off x="7556642" y="393797"/>
            <a:ext cx="1315092" cy="632697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8" name="Rectangle 47"/>
          <p:cNvSpPr/>
          <p:nvPr/>
        </p:nvSpPr>
        <p:spPr>
          <a:xfrm>
            <a:off x="10357122" y="393797"/>
            <a:ext cx="1315092" cy="632697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Rectangle 33"/>
          <p:cNvSpPr/>
          <p:nvPr/>
        </p:nvSpPr>
        <p:spPr>
          <a:xfrm>
            <a:off x="626722" y="1583416"/>
            <a:ext cx="10849511" cy="6575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5" name="Rectangle 34"/>
          <p:cNvSpPr/>
          <p:nvPr/>
        </p:nvSpPr>
        <p:spPr>
          <a:xfrm>
            <a:off x="626723" y="2908714"/>
            <a:ext cx="10849510" cy="6575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Rectangle 35"/>
          <p:cNvSpPr/>
          <p:nvPr/>
        </p:nvSpPr>
        <p:spPr>
          <a:xfrm>
            <a:off x="607112" y="4276692"/>
            <a:ext cx="10854647" cy="6575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7" name="Oval 36"/>
          <p:cNvSpPr/>
          <p:nvPr/>
        </p:nvSpPr>
        <p:spPr>
          <a:xfrm>
            <a:off x="7556642" y="1202652"/>
            <a:ext cx="1315092" cy="131509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8" name="Oval 37"/>
          <p:cNvSpPr/>
          <p:nvPr/>
        </p:nvSpPr>
        <p:spPr>
          <a:xfrm>
            <a:off x="7556642" y="2579941"/>
            <a:ext cx="1315092" cy="131509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9" name="Oval 38"/>
          <p:cNvSpPr/>
          <p:nvPr/>
        </p:nvSpPr>
        <p:spPr>
          <a:xfrm>
            <a:off x="7542169" y="3974846"/>
            <a:ext cx="1315092" cy="131509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0" name="Oval 39"/>
          <p:cNvSpPr/>
          <p:nvPr/>
        </p:nvSpPr>
        <p:spPr>
          <a:xfrm>
            <a:off x="10371595" y="1202652"/>
            <a:ext cx="1315092" cy="131509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1" name="Oval 40"/>
          <p:cNvSpPr/>
          <p:nvPr/>
        </p:nvSpPr>
        <p:spPr>
          <a:xfrm>
            <a:off x="10371595" y="2579941"/>
            <a:ext cx="1315092" cy="131509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2" name="Oval 41"/>
          <p:cNvSpPr/>
          <p:nvPr/>
        </p:nvSpPr>
        <p:spPr>
          <a:xfrm>
            <a:off x="10357122" y="3974846"/>
            <a:ext cx="1315092" cy="131509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3" name="TextBox 42"/>
          <p:cNvSpPr txBox="1"/>
          <p:nvPr/>
        </p:nvSpPr>
        <p:spPr>
          <a:xfrm>
            <a:off x="934948" y="1675883"/>
            <a:ext cx="6057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จัดตารางเรียนแบบเช้าเรียน  </a:t>
            </a:r>
            <a:r>
              <a:rPr lang="th-TH" dirty="0" smtClean="0"/>
              <a:t>บ่าย</a:t>
            </a:r>
            <a:r>
              <a:rPr lang="th-TH" dirty="0"/>
              <a:t>กิจกรรม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17568" y="2975877"/>
            <a:ext cx="6734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จัดตารางเรียนแบบบูรณา</a:t>
            </a:r>
            <a:r>
              <a:rPr lang="th-TH" dirty="0" smtClean="0"/>
              <a:t>การ</a:t>
            </a:r>
            <a:endParaRPr lang="th-TH" dirty="0"/>
          </a:p>
        </p:txBody>
      </p:sp>
      <p:sp>
        <p:nvSpPr>
          <p:cNvPr id="45" name="TextBox 44"/>
          <p:cNvSpPr txBox="1"/>
          <p:nvPr/>
        </p:nvSpPr>
        <p:spPr>
          <a:xfrm>
            <a:off x="803094" y="4343855"/>
            <a:ext cx="6189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มีรายชื่อกิจกรรมลดเวลาเรียน  เพิ่มเวลารู้ตลอดภาคเรียน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556642" y="1645060"/>
            <a:ext cx="1315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cs typeface="+mj-cs"/>
              </a:rPr>
              <a:t>100</a:t>
            </a:r>
            <a:endParaRPr lang="th-TH" dirty="0">
              <a:cs typeface="+mj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556642" y="382108"/>
            <a:ext cx="1340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ดำเนินการถูกต้อง</a:t>
            </a:r>
            <a:endParaRPr lang="th-TH" dirty="0"/>
          </a:p>
        </p:txBody>
      </p:sp>
      <p:sp>
        <p:nvSpPr>
          <p:cNvPr id="51" name="TextBox 50"/>
          <p:cNvSpPr txBox="1"/>
          <p:nvPr/>
        </p:nvSpPr>
        <p:spPr>
          <a:xfrm>
            <a:off x="10274157" y="369897"/>
            <a:ext cx="14692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ดำเนินการแต่ไม่ถูกต้อง</a:t>
            </a:r>
            <a:endParaRPr lang="th-TH" dirty="0"/>
          </a:p>
        </p:txBody>
      </p:sp>
      <p:sp>
        <p:nvSpPr>
          <p:cNvPr id="52" name="TextBox 51"/>
          <p:cNvSpPr txBox="1"/>
          <p:nvPr/>
        </p:nvSpPr>
        <p:spPr>
          <a:xfrm>
            <a:off x="7788584" y="2960706"/>
            <a:ext cx="872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100</a:t>
            </a:r>
            <a:endParaRPr lang="th-TH" dirty="0"/>
          </a:p>
        </p:txBody>
      </p:sp>
      <p:sp>
        <p:nvSpPr>
          <p:cNvPr id="53" name="TextBox 52"/>
          <p:cNvSpPr txBox="1"/>
          <p:nvPr/>
        </p:nvSpPr>
        <p:spPr>
          <a:xfrm>
            <a:off x="7763450" y="4344942"/>
            <a:ext cx="872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100</a:t>
            </a:r>
            <a:endParaRPr lang="th-TH" dirty="0"/>
          </a:p>
        </p:txBody>
      </p:sp>
      <p:sp>
        <p:nvSpPr>
          <p:cNvPr id="54" name="TextBox 53"/>
          <p:cNvSpPr txBox="1"/>
          <p:nvPr/>
        </p:nvSpPr>
        <p:spPr>
          <a:xfrm>
            <a:off x="10614363" y="1656366"/>
            <a:ext cx="872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0</a:t>
            </a:r>
            <a:endParaRPr lang="th-TH" dirty="0"/>
          </a:p>
        </p:txBody>
      </p:sp>
      <p:sp>
        <p:nvSpPr>
          <p:cNvPr id="55" name="TextBox 54"/>
          <p:cNvSpPr txBox="1"/>
          <p:nvPr/>
        </p:nvSpPr>
        <p:spPr>
          <a:xfrm>
            <a:off x="10614363" y="2972012"/>
            <a:ext cx="872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0</a:t>
            </a:r>
            <a:endParaRPr lang="th-TH" dirty="0"/>
          </a:p>
        </p:txBody>
      </p:sp>
      <p:sp>
        <p:nvSpPr>
          <p:cNvPr id="56" name="TextBox 55"/>
          <p:cNvSpPr txBox="1"/>
          <p:nvPr/>
        </p:nvSpPr>
        <p:spPr>
          <a:xfrm>
            <a:off x="10589229" y="4356248"/>
            <a:ext cx="872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0</a:t>
            </a:r>
            <a:endParaRPr lang="th-TH" dirty="0"/>
          </a:p>
        </p:txBody>
      </p:sp>
      <p:sp>
        <p:nvSpPr>
          <p:cNvPr id="57" name="TextBox 56"/>
          <p:cNvSpPr txBox="1"/>
          <p:nvPr/>
        </p:nvSpPr>
        <p:spPr>
          <a:xfrm>
            <a:off x="8784151" y="6396226"/>
            <a:ext cx="164608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000" dirty="0" smtClean="0"/>
              <a:t>หน่วยเป็นร้อยละ</a:t>
            </a:r>
            <a:endParaRPr lang="th-TH" sz="2000" dirty="0"/>
          </a:p>
        </p:txBody>
      </p:sp>
      <p:sp>
        <p:nvSpPr>
          <p:cNvPr id="58" name="Rectangle 57"/>
          <p:cNvSpPr/>
          <p:nvPr/>
        </p:nvSpPr>
        <p:spPr>
          <a:xfrm>
            <a:off x="2219217" y="964311"/>
            <a:ext cx="3960853" cy="4500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9" name="Rectangle 58"/>
          <p:cNvSpPr/>
          <p:nvPr/>
        </p:nvSpPr>
        <p:spPr>
          <a:xfrm>
            <a:off x="2013735" y="959974"/>
            <a:ext cx="439592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2400" b="1" dirty="0">
                <a:solidFill>
                  <a:srgbClr val="FF0000"/>
                </a:solidFill>
              </a:rPr>
              <a:t>กระบวนการเรียนรู้ที่ยึดผู้เรียนเป็นสำคัญ</a:t>
            </a:r>
            <a:endParaRPr lang="en-US" sz="2400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393878" y="159679"/>
            <a:ext cx="4705565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Rectangle 31"/>
          <p:cNvSpPr/>
          <p:nvPr/>
        </p:nvSpPr>
        <p:spPr>
          <a:xfrm>
            <a:off x="2792962" y="159680"/>
            <a:ext cx="36166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600" dirty="0" smtClean="0">
                <a:solidFill>
                  <a:srgbClr val="0070C0"/>
                </a:solidFill>
                <a:cs typeface="+mj-cs"/>
              </a:rPr>
              <a:t>สรุปรายงานผล ด้านวิชาการ</a:t>
            </a:r>
            <a:endParaRPr lang="en-US" sz="3600" dirty="0">
              <a:solidFill>
                <a:srgbClr val="0070C0"/>
              </a:solidFill>
              <a:cs typeface="+mj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16613" y="5726397"/>
            <a:ext cx="10854647" cy="6575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0" name="Oval 49"/>
          <p:cNvSpPr/>
          <p:nvPr/>
        </p:nvSpPr>
        <p:spPr>
          <a:xfrm>
            <a:off x="7551670" y="5424551"/>
            <a:ext cx="1315092" cy="131509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0" name="Oval 59"/>
          <p:cNvSpPr/>
          <p:nvPr/>
        </p:nvSpPr>
        <p:spPr>
          <a:xfrm>
            <a:off x="10366623" y="5424551"/>
            <a:ext cx="1315092" cy="131509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1" name="TextBox 60"/>
          <p:cNvSpPr txBox="1"/>
          <p:nvPr/>
        </p:nvSpPr>
        <p:spPr>
          <a:xfrm>
            <a:off x="812595" y="5793560"/>
            <a:ext cx="6189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จัดวิชาหน้าที่พลเมืองให้เป็นกิจกรรม</a:t>
            </a:r>
            <a:r>
              <a:rPr lang="en-US" dirty="0"/>
              <a:t>  </a:t>
            </a:r>
            <a:r>
              <a:rPr lang="th-TH" dirty="0"/>
              <a:t>(ไม่จัดในชั่วโมงเรียน)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772951" y="5794647"/>
            <a:ext cx="872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85.71</a:t>
            </a:r>
            <a:endParaRPr lang="th-TH" dirty="0"/>
          </a:p>
        </p:txBody>
      </p:sp>
      <p:sp>
        <p:nvSpPr>
          <p:cNvPr id="63" name="TextBox 62"/>
          <p:cNvSpPr txBox="1"/>
          <p:nvPr/>
        </p:nvSpPr>
        <p:spPr>
          <a:xfrm>
            <a:off x="10598730" y="5805953"/>
            <a:ext cx="872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2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8426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46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27" y="174660"/>
            <a:ext cx="901093" cy="129343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5000"/>
              </a:srgbClr>
            </a:outerShdw>
          </a:effectLst>
        </p:spPr>
      </p:pic>
      <p:sp>
        <p:nvSpPr>
          <p:cNvPr id="21" name="Rectangle 20"/>
          <p:cNvSpPr/>
          <p:nvPr/>
        </p:nvSpPr>
        <p:spPr>
          <a:xfrm>
            <a:off x="2393878" y="159679"/>
            <a:ext cx="4705565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Rectangle 21"/>
          <p:cNvSpPr/>
          <p:nvPr/>
        </p:nvSpPr>
        <p:spPr>
          <a:xfrm>
            <a:off x="2792962" y="159680"/>
            <a:ext cx="36166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600" dirty="0" smtClean="0">
                <a:solidFill>
                  <a:srgbClr val="0070C0"/>
                </a:solidFill>
                <a:cs typeface="+mj-cs"/>
              </a:rPr>
              <a:t>สรุปรายงานผล ด้านวิชาการ</a:t>
            </a:r>
            <a:endParaRPr lang="en-US" sz="3600" dirty="0">
              <a:solidFill>
                <a:srgbClr val="0070C0"/>
              </a:solidFill>
              <a:cs typeface="+mj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546368" y="947406"/>
            <a:ext cx="1315092" cy="49770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8" name="Rectangle 47"/>
          <p:cNvSpPr/>
          <p:nvPr/>
        </p:nvSpPr>
        <p:spPr>
          <a:xfrm>
            <a:off x="9148281" y="923802"/>
            <a:ext cx="1315092" cy="49770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Rectangle 33"/>
          <p:cNvSpPr/>
          <p:nvPr/>
        </p:nvSpPr>
        <p:spPr>
          <a:xfrm>
            <a:off x="616448" y="2137025"/>
            <a:ext cx="10849511" cy="6575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5" name="Rectangle 34"/>
          <p:cNvSpPr/>
          <p:nvPr/>
        </p:nvSpPr>
        <p:spPr>
          <a:xfrm>
            <a:off x="601976" y="4602823"/>
            <a:ext cx="10849510" cy="6575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7" name="Oval 36"/>
          <p:cNvSpPr/>
          <p:nvPr/>
        </p:nvSpPr>
        <p:spPr>
          <a:xfrm>
            <a:off x="7546368" y="1756261"/>
            <a:ext cx="1315092" cy="131509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8" name="Oval 37"/>
          <p:cNvSpPr/>
          <p:nvPr/>
        </p:nvSpPr>
        <p:spPr>
          <a:xfrm>
            <a:off x="7531895" y="4274050"/>
            <a:ext cx="1315092" cy="131509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0" name="Oval 39"/>
          <p:cNvSpPr/>
          <p:nvPr/>
        </p:nvSpPr>
        <p:spPr>
          <a:xfrm>
            <a:off x="9162754" y="1732657"/>
            <a:ext cx="1315092" cy="131509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1" name="Oval 40"/>
          <p:cNvSpPr/>
          <p:nvPr/>
        </p:nvSpPr>
        <p:spPr>
          <a:xfrm>
            <a:off x="9148281" y="4250446"/>
            <a:ext cx="1315092" cy="131509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3" name="TextBox 42"/>
          <p:cNvSpPr txBox="1"/>
          <p:nvPr/>
        </p:nvSpPr>
        <p:spPr>
          <a:xfrm>
            <a:off x="561737" y="2209975"/>
            <a:ext cx="7089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cs typeface="+mj-cs"/>
              </a:rPr>
              <a:t>นำผลการทดสอบ  </a:t>
            </a:r>
            <a:r>
              <a:rPr lang="en-US" sz="2400" dirty="0">
                <a:cs typeface="+mj-cs"/>
              </a:rPr>
              <a:t>NT</a:t>
            </a:r>
            <a:r>
              <a:rPr lang="th-TH" sz="2400" dirty="0">
                <a:cs typeface="+mj-cs"/>
              </a:rPr>
              <a:t>/</a:t>
            </a:r>
            <a:r>
              <a:rPr lang="en-US" sz="2400" dirty="0">
                <a:cs typeface="+mj-cs"/>
              </a:rPr>
              <a:t>O-NET</a:t>
            </a:r>
            <a:r>
              <a:rPr lang="th-TH" sz="2400" dirty="0">
                <a:cs typeface="+mj-cs"/>
              </a:rPr>
              <a:t> มาใช้ในการพัฒนาการเรียนการสอน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92821" y="4669986"/>
            <a:ext cx="4931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ทดสอบนักเรียนโดยใช้ข้อสอบอัตนัย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546368" y="2198669"/>
            <a:ext cx="1315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cs typeface="+mj-cs"/>
              </a:rPr>
              <a:t>100</a:t>
            </a:r>
            <a:endParaRPr lang="th-TH" dirty="0">
              <a:cs typeface="+mj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546368" y="935717"/>
            <a:ext cx="1340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ดำเนินการถูกต้อง</a:t>
            </a:r>
            <a:endParaRPr lang="th-TH" dirty="0"/>
          </a:p>
        </p:txBody>
      </p:sp>
      <p:sp>
        <p:nvSpPr>
          <p:cNvPr id="51" name="TextBox 50"/>
          <p:cNvSpPr txBox="1"/>
          <p:nvPr/>
        </p:nvSpPr>
        <p:spPr>
          <a:xfrm>
            <a:off x="9065316" y="899902"/>
            <a:ext cx="14692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ดำเนินการแต่ไม่ถูกต้อง</a:t>
            </a:r>
            <a:endParaRPr lang="th-TH" dirty="0"/>
          </a:p>
        </p:txBody>
      </p:sp>
      <p:sp>
        <p:nvSpPr>
          <p:cNvPr id="52" name="TextBox 51"/>
          <p:cNvSpPr txBox="1"/>
          <p:nvPr/>
        </p:nvSpPr>
        <p:spPr>
          <a:xfrm>
            <a:off x="7763837" y="4654815"/>
            <a:ext cx="872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85.75</a:t>
            </a:r>
            <a:endParaRPr lang="th-TH" dirty="0"/>
          </a:p>
        </p:txBody>
      </p:sp>
      <p:sp>
        <p:nvSpPr>
          <p:cNvPr id="54" name="TextBox 53"/>
          <p:cNvSpPr txBox="1"/>
          <p:nvPr/>
        </p:nvSpPr>
        <p:spPr>
          <a:xfrm>
            <a:off x="9405522" y="2186371"/>
            <a:ext cx="872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0</a:t>
            </a:r>
            <a:endParaRPr lang="th-TH" dirty="0"/>
          </a:p>
        </p:txBody>
      </p:sp>
      <p:sp>
        <p:nvSpPr>
          <p:cNvPr id="55" name="TextBox 54"/>
          <p:cNvSpPr txBox="1"/>
          <p:nvPr/>
        </p:nvSpPr>
        <p:spPr>
          <a:xfrm>
            <a:off x="9391049" y="4642517"/>
            <a:ext cx="872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7.14</a:t>
            </a:r>
            <a:endParaRPr lang="th-TH" dirty="0"/>
          </a:p>
        </p:txBody>
      </p:sp>
      <p:sp>
        <p:nvSpPr>
          <p:cNvPr id="57" name="TextBox 56"/>
          <p:cNvSpPr txBox="1"/>
          <p:nvPr/>
        </p:nvSpPr>
        <p:spPr>
          <a:xfrm>
            <a:off x="8461457" y="6320657"/>
            <a:ext cx="2305859" cy="40011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000" dirty="0" smtClean="0"/>
              <a:t>หน่วยเป็นร้อยละ</a:t>
            </a:r>
            <a:endParaRPr lang="th-TH" sz="2000" dirty="0"/>
          </a:p>
        </p:txBody>
      </p:sp>
      <p:sp>
        <p:nvSpPr>
          <p:cNvPr id="58" name="Rectangle 57"/>
          <p:cNvSpPr/>
          <p:nvPr/>
        </p:nvSpPr>
        <p:spPr>
          <a:xfrm>
            <a:off x="3229430" y="1326473"/>
            <a:ext cx="2442675" cy="4500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9" name="Rectangle 58"/>
          <p:cNvSpPr/>
          <p:nvPr/>
        </p:nvSpPr>
        <p:spPr>
          <a:xfrm>
            <a:off x="3229430" y="1322136"/>
            <a:ext cx="235971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2400" b="1" dirty="0">
                <a:solidFill>
                  <a:srgbClr val="FF0000"/>
                </a:solidFill>
              </a:rPr>
              <a:t>การวัดและประเมินผล</a:t>
            </a:r>
            <a:endParaRPr lang="en-US" sz="2400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751604" y="3398242"/>
            <a:ext cx="1315092" cy="251491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3" name="Oval 32"/>
          <p:cNvSpPr/>
          <p:nvPr/>
        </p:nvSpPr>
        <p:spPr>
          <a:xfrm>
            <a:off x="10751604" y="4262744"/>
            <a:ext cx="1315092" cy="131509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0" name="TextBox 49"/>
          <p:cNvSpPr txBox="1"/>
          <p:nvPr/>
        </p:nvSpPr>
        <p:spPr>
          <a:xfrm>
            <a:off x="10674548" y="3398242"/>
            <a:ext cx="14692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ไม่ได้</a:t>
            </a:r>
          </a:p>
          <a:p>
            <a:pPr algn="ctr"/>
            <a:r>
              <a:rPr lang="th-TH" dirty="0" smtClean="0"/>
              <a:t>ดำเนินการ</a:t>
            </a:r>
            <a:endParaRPr lang="th-TH" dirty="0"/>
          </a:p>
        </p:txBody>
      </p:sp>
      <p:sp>
        <p:nvSpPr>
          <p:cNvPr id="61" name="TextBox 60"/>
          <p:cNvSpPr txBox="1"/>
          <p:nvPr/>
        </p:nvSpPr>
        <p:spPr>
          <a:xfrm>
            <a:off x="10994372" y="4654815"/>
            <a:ext cx="872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7.14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7281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46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27" y="174660"/>
            <a:ext cx="901093" cy="129343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5000"/>
              </a:srgbClr>
            </a:outerShdw>
          </a:effectLst>
        </p:spPr>
      </p:pic>
      <p:sp>
        <p:nvSpPr>
          <p:cNvPr id="21" name="Rectangle 20"/>
          <p:cNvSpPr/>
          <p:nvPr/>
        </p:nvSpPr>
        <p:spPr>
          <a:xfrm>
            <a:off x="2393878" y="159679"/>
            <a:ext cx="4705565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Rectangle 21"/>
          <p:cNvSpPr/>
          <p:nvPr/>
        </p:nvSpPr>
        <p:spPr>
          <a:xfrm>
            <a:off x="2792962" y="159680"/>
            <a:ext cx="36166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600" dirty="0" smtClean="0">
                <a:solidFill>
                  <a:srgbClr val="0070C0"/>
                </a:solidFill>
                <a:cs typeface="+mj-cs"/>
              </a:rPr>
              <a:t>สรุปรายงานผล ด้านวิชาการ</a:t>
            </a:r>
            <a:endParaRPr lang="en-US" sz="3600" dirty="0">
              <a:solidFill>
                <a:srgbClr val="0070C0"/>
              </a:solidFill>
              <a:cs typeface="+mj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546368" y="947406"/>
            <a:ext cx="1315092" cy="49770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8" name="Rectangle 47"/>
          <p:cNvSpPr/>
          <p:nvPr/>
        </p:nvSpPr>
        <p:spPr>
          <a:xfrm>
            <a:off x="10233690" y="958449"/>
            <a:ext cx="1315092" cy="49770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Rectangle 33"/>
          <p:cNvSpPr/>
          <p:nvPr/>
        </p:nvSpPr>
        <p:spPr>
          <a:xfrm>
            <a:off x="616448" y="2137025"/>
            <a:ext cx="10849511" cy="6575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5" name="Rectangle 34"/>
          <p:cNvSpPr/>
          <p:nvPr/>
        </p:nvSpPr>
        <p:spPr>
          <a:xfrm>
            <a:off x="601976" y="4602823"/>
            <a:ext cx="10849510" cy="6575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7" name="Oval 36"/>
          <p:cNvSpPr/>
          <p:nvPr/>
        </p:nvSpPr>
        <p:spPr>
          <a:xfrm>
            <a:off x="7546368" y="1756261"/>
            <a:ext cx="1315092" cy="131509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8" name="Oval 37"/>
          <p:cNvSpPr/>
          <p:nvPr/>
        </p:nvSpPr>
        <p:spPr>
          <a:xfrm>
            <a:off x="7531895" y="4274050"/>
            <a:ext cx="1315092" cy="131509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0" name="Oval 39"/>
          <p:cNvSpPr/>
          <p:nvPr/>
        </p:nvSpPr>
        <p:spPr>
          <a:xfrm>
            <a:off x="10248163" y="1767304"/>
            <a:ext cx="1315092" cy="131509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1" name="Oval 40"/>
          <p:cNvSpPr/>
          <p:nvPr/>
        </p:nvSpPr>
        <p:spPr>
          <a:xfrm>
            <a:off x="10233690" y="4285093"/>
            <a:ext cx="1315092" cy="131509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3" name="TextBox 42"/>
          <p:cNvSpPr txBox="1"/>
          <p:nvPr/>
        </p:nvSpPr>
        <p:spPr>
          <a:xfrm>
            <a:off x="802910" y="2250629"/>
            <a:ext cx="7089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มีระบบการประกันคุณภาพภายใน</a:t>
            </a:r>
            <a:endParaRPr lang="th-TH" dirty="0">
              <a:cs typeface="+mj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92821" y="4669986"/>
            <a:ext cx="6123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จัดทำรายงานการประกันคุณภาพภายในให้เป็นปัจจุบัน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513295" y="2147511"/>
            <a:ext cx="1315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cs typeface="+mj-cs"/>
              </a:rPr>
              <a:t>92.85</a:t>
            </a:r>
            <a:endParaRPr lang="th-TH" dirty="0">
              <a:cs typeface="+mj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546368" y="935717"/>
            <a:ext cx="1340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ดำเนินการถูกต้อง</a:t>
            </a:r>
            <a:endParaRPr lang="th-TH" dirty="0"/>
          </a:p>
        </p:txBody>
      </p:sp>
      <p:sp>
        <p:nvSpPr>
          <p:cNvPr id="51" name="TextBox 50"/>
          <p:cNvSpPr txBox="1"/>
          <p:nvPr/>
        </p:nvSpPr>
        <p:spPr>
          <a:xfrm>
            <a:off x="10150725" y="934549"/>
            <a:ext cx="14692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ดำเนินการแต่ไม่ถูกต้อง</a:t>
            </a:r>
            <a:endParaRPr lang="th-TH" dirty="0"/>
          </a:p>
        </p:txBody>
      </p:sp>
      <p:sp>
        <p:nvSpPr>
          <p:cNvPr id="52" name="TextBox 51"/>
          <p:cNvSpPr txBox="1"/>
          <p:nvPr/>
        </p:nvSpPr>
        <p:spPr>
          <a:xfrm>
            <a:off x="7763837" y="4654815"/>
            <a:ext cx="872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92.85</a:t>
            </a:r>
            <a:endParaRPr lang="th-TH" dirty="0"/>
          </a:p>
        </p:txBody>
      </p:sp>
      <p:sp>
        <p:nvSpPr>
          <p:cNvPr id="54" name="TextBox 53"/>
          <p:cNvSpPr txBox="1"/>
          <p:nvPr/>
        </p:nvSpPr>
        <p:spPr>
          <a:xfrm>
            <a:off x="10458224" y="2194509"/>
            <a:ext cx="872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7.14</a:t>
            </a:r>
            <a:endParaRPr lang="th-TH" dirty="0"/>
          </a:p>
        </p:txBody>
      </p:sp>
      <p:sp>
        <p:nvSpPr>
          <p:cNvPr id="55" name="TextBox 54"/>
          <p:cNvSpPr txBox="1"/>
          <p:nvPr/>
        </p:nvSpPr>
        <p:spPr>
          <a:xfrm>
            <a:off x="10476458" y="4677164"/>
            <a:ext cx="872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7.14</a:t>
            </a:r>
            <a:endParaRPr lang="th-TH" dirty="0"/>
          </a:p>
        </p:txBody>
      </p:sp>
      <p:sp>
        <p:nvSpPr>
          <p:cNvPr id="57" name="TextBox 56"/>
          <p:cNvSpPr txBox="1"/>
          <p:nvPr/>
        </p:nvSpPr>
        <p:spPr>
          <a:xfrm>
            <a:off x="8461457" y="6320657"/>
            <a:ext cx="2305859" cy="40011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000" dirty="0" smtClean="0"/>
              <a:t>หน่วยเป็นร้อยละ</a:t>
            </a:r>
            <a:endParaRPr lang="th-TH" sz="2000" dirty="0"/>
          </a:p>
        </p:txBody>
      </p:sp>
      <p:sp>
        <p:nvSpPr>
          <p:cNvPr id="58" name="Rectangle 57"/>
          <p:cNvSpPr/>
          <p:nvPr/>
        </p:nvSpPr>
        <p:spPr>
          <a:xfrm>
            <a:off x="2407146" y="1317209"/>
            <a:ext cx="3317271" cy="4500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9" name="Rectangle 58"/>
          <p:cNvSpPr/>
          <p:nvPr/>
        </p:nvSpPr>
        <p:spPr>
          <a:xfrm>
            <a:off x="2341611" y="1326354"/>
            <a:ext cx="347959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2400" b="1" dirty="0">
                <a:solidFill>
                  <a:srgbClr val="FF0000"/>
                </a:solidFill>
              </a:rPr>
              <a:t>ระบบการประกันคุณภาพการศึกษา</a:t>
            </a:r>
            <a:endParaRPr lang="en-US" sz="2400" dirty="0">
              <a:solidFill>
                <a:srgbClr val="FF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389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46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27" y="174660"/>
            <a:ext cx="901093" cy="129343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5000"/>
              </a:srgbClr>
            </a:outerShdw>
          </a:effectLst>
        </p:spPr>
      </p:pic>
      <p:sp>
        <p:nvSpPr>
          <p:cNvPr id="21" name="Rectangle 20"/>
          <p:cNvSpPr/>
          <p:nvPr/>
        </p:nvSpPr>
        <p:spPr>
          <a:xfrm>
            <a:off x="2393878" y="159679"/>
            <a:ext cx="4705565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Rectangle 21"/>
          <p:cNvSpPr/>
          <p:nvPr/>
        </p:nvSpPr>
        <p:spPr>
          <a:xfrm>
            <a:off x="2792962" y="159680"/>
            <a:ext cx="36166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600" dirty="0" smtClean="0">
                <a:solidFill>
                  <a:srgbClr val="0070C0"/>
                </a:solidFill>
                <a:cs typeface="+mj-cs"/>
              </a:rPr>
              <a:t>สรุปรายงานผล ด้านวิชาการ</a:t>
            </a:r>
            <a:endParaRPr lang="en-US" sz="3600" dirty="0">
              <a:solidFill>
                <a:srgbClr val="0070C0"/>
              </a:solidFill>
              <a:cs typeface="+mj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546368" y="947406"/>
            <a:ext cx="1315092" cy="49770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8" name="Rectangle 47"/>
          <p:cNvSpPr/>
          <p:nvPr/>
        </p:nvSpPr>
        <p:spPr>
          <a:xfrm>
            <a:off x="10346848" y="947406"/>
            <a:ext cx="1315092" cy="49770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Rectangle 33"/>
          <p:cNvSpPr/>
          <p:nvPr/>
        </p:nvSpPr>
        <p:spPr>
          <a:xfrm>
            <a:off x="616448" y="2137025"/>
            <a:ext cx="10849511" cy="6575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5" name="Rectangle 34"/>
          <p:cNvSpPr/>
          <p:nvPr/>
        </p:nvSpPr>
        <p:spPr>
          <a:xfrm>
            <a:off x="616449" y="3649980"/>
            <a:ext cx="10849510" cy="6575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Rectangle 35"/>
          <p:cNvSpPr/>
          <p:nvPr/>
        </p:nvSpPr>
        <p:spPr>
          <a:xfrm>
            <a:off x="611311" y="5266918"/>
            <a:ext cx="10854647" cy="6575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7" name="Oval 36"/>
          <p:cNvSpPr/>
          <p:nvPr/>
        </p:nvSpPr>
        <p:spPr>
          <a:xfrm>
            <a:off x="7546368" y="1756261"/>
            <a:ext cx="1315092" cy="131509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8" name="Oval 37"/>
          <p:cNvSpPr/>
          <p:nvPr/>
        </p:nvSpPr>
        <p:spPr>
          <a:xfrm>
            <a:off x="7546368" y="3321207"/>
            <a:ext cx="1315092" cy="131509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9" name="Oval 38"/>
          <p:cNvSpPr/>
          <p:nvPr/>
        </p:nvSpPr>
        <p:spPr>
          <a:xfrm>
            <a:off x="7546368" y="4965072"/>
            <a:ext cx="1315092" cy="131509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0" name="Oval 39"/>
          <p:cNvSpPr/>
          <p:nvPr/>
        </p:nvSpPr>
        <p:spPr>
          <a:xfrm>
            <a:off x="10361321" y="1756261"/>
            <a:ext cx="1315092" cy="131509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1" name="Oval 40"/>
          <p:cNvSpPr/>
          <p:nvPr/>
        </p:nvSpPr>
        <p:spPr>
          <a:xfrm>
            <a:off x="10361321" y="3321207"/>
            <a:ext cx="1315092" cy="131509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2" name="Oval 41"/>
          <p:cNvSpPr/>
          <p:nvPr/>
        </p:nvSpPr>
        <p:spPr>
          <a:xfrm>
            <a:off x="10361321" y="4965072"/>
            <a:ext cx="1315092" cy="131509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3" name="TextBox 42"/>
          <p:cNvSpPr txBox="1"/>
          <p:nvPr/>
        </p:nvSpPr>
        <p:spPr>
          <a:xfrm>
            <a:off x="924674" y="2229492"/>
            <a:ext cx="4931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มีการเยี่ยมบ้านนักเรียนทุกคน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07294" y="3717143"/>
            <a:ext cx="4931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จัดทำข้อมูลสารสนเทศการเยี่ยมบ้านนักเรียน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07292" y="5334081"/>
            <a:ext cx="6713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นำข้อมูลจากการเยี่ยมบ้านนักเรียนมาใช้ให้เกิดประโยชน์กับนักเรียน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546368" y="2198669"/>
            <a:ext cx="1315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cs typeface="+mj-cs"/>
              </a:rPr>
              <a:t>92.85</a:t>
            </a:r>
            <a:endParaRPr lang="th-TH" dirty="0">
              <a:cs typeface="+mj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546368" y="935717"/>
            <a:ext cx="1340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ดำเนินการถูกต้อง</a:t>
            </a:r>
            <a:endParaRPr lang="th-TH" dirty="0"/>
          </a:p>
        </p:txBody>
      </p:sp>
      <p:sp>
        <p:nvSpPr>
          <p:cNvPr id="51" name="TextBox 50"/>
          <p:cNvSpPr txBox="1"/>
          <p:nvPr/>
        </p:nvSpPr>
        <p:spPr>
          <a:xfrm>
            <a:off x="10263883" y="923506"/>
            <a:ext cx="14692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ดำเนินการแต่ไม่ถูกต้อง</a:t>
            </a:r>
            <a:endParaRPr lang="th-TH" dirty="0"/>
          </a:p>
        </p:txBody>
      </p:sp>
      <p:sp>
        <p:nvSpPr>
          <p:cNvPr id="52" name="TextBox 51"/>
          <p:cNvSpPr txBox="1"/>
          <p:nvPr/>
        </p:nvSpPr>
        <p:spPr>
          <a:xfrm>
            <a:off x="7778310" y="3701972"/>
            <a:ext cx="872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78.85</a:t>
            </a:r>
            <a:endParaRPr lang="th-TH" dirty="0"/>
          </a:p>
        </p:txBody>
      </p:sp>
      <p:sp>
        <p:nvSpPr>
          <p:cNvPr id="53" name="TextBox 52"/>
          <p:cNvSpPr txBox="1"/>
          <p:nvPr/>
        </p:nvSpPr>
        <p:spPr>
          <a:xfrm>
            <a:off x="7767649" y="5335168"/>
            <a:ext cx="872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85.71</a:t>
            </a:r>
            <a:endParaRPr lang="th-TH" dirty="0"/>
          </a:p>
        </p:txBody>
      </p:sp>
      <p:sp>
        <p:nvSpPr>
          <p:cNvPr id="54" name="TextBox 53"/>
          <p:cNvSpPr txBox="1"/>
          <p:nvPr/>
        </p:nvSpPr>
        <p:spPr>
          <a:xfrm>
            <a:off x="10604089" y="2209975"/>
            <a:ext cx="872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7.14</a:t>
            </a:r>
            <a:endParaRPr lang="th-TH" dirty="0"/>
          </a:p>
        </p:txBody>
      </p:sp>
      <p:sp>
        <p:nvSpPr>
          <p:cNvPr id="55" name="TextBox 54"/>
          <p:cNvSpPr txBox="1"/>
          <p:nvPr/>
        </p:nvSpPr>
        <p:spPr>
          <a:xfrm>
            <a:off x="10604089" y="3713278"/>
            <a:ext cx="872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21.42</a:t>
            </a:r>
            <a:endParaRPr lang="th-TH" dirty="0"/>
          </a:p>
        </p:txBody>
      </p:sp>
      <p:sp>
        <p:nvSpPr>
          <p:cNvPr id="56" name="TextBox 55"/>
          <p:cNvSpPr txBox="1"/>
          <p:nvPr/>
        </p:nvSpPr>
        <p:spPr>
          <a:xfrm>
            <a:off x="10593428" y="5346474"/>
            <a:ext cx="872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14.28</a:t>
            </a:r>
            <a:endParaRPr lang="th-TH" dirty="0"/>
          </a:p>
        </p:txBody>
      </p:sp>
      <p:sp>
        <p:nvSpPr>
          <p:cNvPr id="57" name="TextBox 56"/>
          <p:cNvSpPr txBox="1"/>
          <p:nvPr/>
        </p:nvSpPr>
        <p:spPr>
          <a:xfrm>
            <a:off x="8461457" y="6320657"/>
            <a:ext cx="2305859" cy="40011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000" dirty="0" smtClean="0"/>
              <a:t>หน่วยเป็นร้อยละ</a:t>
            </a:r>
            <a:endParaRPr lang="th-TH" sz="2000" dirty="0"/>
          </a:p>
        </p:txBody>
      </p:sp>
      <p:sp>
        <p:nvSpPr>
          <p:cNvPr id="58" name="Rectangle 57"/>
          <p:cNvSpPr/>
          <p:nvPr/>
        </p:nvSpPr>
        <p:spPr>
          <a:xfrm>
            <a:off x="2886533" y="1327961"/>
            <a:ext cx="3078902" cy="4500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9" name="Rectangle 58"/>
          <p:cNvSpPr/>
          <p:nvPr/>
        </p:nvSpPr>
        <p:spPr>
          <a:xfrm>
            <a:off x="2886533" y="1322135"/>
            <a:ext cx="307890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2400" b="1" dirty="0">
                <a:solidFill>
                  <a:srgbClr val="FF0000"/>
                </a:solidFill>
              </a:rPr>
              <a:t>ระบบดูแลช่วยเหลือนักเรียน</a:t>
            </a:r>
            <a:endParaRPr lang="en-US" sz="2400" dirty="0">
              <a:solidFill>
                <a:srgbClr val="FF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3690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46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27" y="174660"/>
            <a:ext cx="901093" cy="129343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5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5979560" y="1181528"/>
            <a:ext cx="328773" cy="204455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Rectangle 10"/>
          <p:cNvSpPr/>
          <p:nvPr/>
        </p:nvSpPr>
        <p:spPr>
          <a:xfrm>
            <a:off x="2933383" y="635284"/>
            <a:ext cx="6410325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ectangle 11"/>
          <p:cNvSpPr/>
          <p:nvPr/>
        </p:nvSpPr>
        <p:spPr>
          <a:xfrm>
            <a:off x="3135162" y="635285"/>
            <a:ext cx="60067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600" dirty="0" smtClean="0">
                <a:solidFill>
                  <a:srgbClr val="0070C0"/>
                </a:solidFill>
                <a:cs typeface="+mj-cs"/>
              </a:rPr>
              <a:t>สรุปรายงานผล ด้านงบประมาณ และด้านบุคคล</a:t>
            </a:r>
            <a:endParaRPr lang="en-US" sz="3600" dirty="0">
              <a:solidFill>
                <a:srgbClr val="0070C0"/>
              </a:solidFill>
              <a:cs typeface="+mj-cs"/>
            </a:endParaRPr>
          </a:p>
        </p:txBody>
      </p:sp>
      <p:sp>
        <p:nvSpPr>
          <p:cNvPr id="14" name="Rectangle 13"/>
          <p:cNvSpPr/>
          <p:nvPr/>
        </p:nvSpPr>
        <p:spPr>
          <a:xfrm rot="5400000">
            <a:off x="5992257" y="-723268"/>
            <a:ext cx="328773" cy="79858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Rectangle 17"/>
          <p:cNvSpPr/>
          <p:nvPr/>
        </p:nvSpPr>
        <p:spPr>
          <a:xfrm>
            <a:off x="2163712" y="3105278"/>
            <a:ext cx="328773" cy="204455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Rectangle 18"/>
          <p:cNvSpPr/>
          <p:nvPr/>
        </p:nvSpPr>
        <p:spPr>
          <a:xfrm>
            <a:off x="5992258" y="3171744"/>
            <a:ext cx="328773" cy="204455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Rectangle 19"/>
          <p:cNvSpPr/>
          <p:nvPr/>
        </p:nvSpPr>
        <p:spPr>
          <a:xfrm>
            <a:off x="9820804" y="3105278"/>
            <a:ext cx="328773" cy="204455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606" y="4220828"/>
            <a:ext cx="2284200" cy="1522800"/>
          </a:xfrm>
          <a:prstGeom prst="rect">
            <a:avLst/>
          </a:prstGeom>
          <a:ln w="127000">
            <a:solidFill>
              <a:schemeClr val="bg1">
                <a:lumMod val="65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900" y="4220828"/>
            <a:ext cx="2284200" cy="1522800"/>
          </a:xfrm>
          <a:prstGeom prst="rect">
            <a:avLst/>
          </a:prstGeom>
          <a:ln w="127000">
            <a:solidFill>
              <a:schemeClr val="bg1">
                <a:lumMod val="6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704" y="4220828"/>
            <a:ext cx="2284200" cy="1522800"/>
          </a:xfrm>
          <a:prstGeom prst="rect">
            <a:avLst/>
          </a:prstGeom>
          <a:ln w="127000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0252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730</Words>
  <Application>Microsoft Office PowerPoint</Application>
  <PresentationFormat>Widescreen</PresentationFormat>
  <Paragraphs>187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Algerian</vt:lpstr>
      <vt:lpstr>Angsana New</vt:lpstr>
      <vt:lpstr>Arial</vt:lpstr>
      <vt:lpstr>Calibri</vt:lpstr>
      <vt:lpstr>Calibri Light</vt:lpstr>
      <vt:lpstr>Cordia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boonyarit</dc:creator>
  <cp:lastModifiedBy>boonyarit</cp:lastModifiedBy>
  <cp:revision>40</cp:revision>
  <dcterms:created xsi:type="dcterms:W3CDTF">2016-07-14T06:57:47Z</dcterms:created>
  <dcterms:modified xsi:type="dcterms:W3CDTF">2016-07-14T10:05:25Z</dcterms:modified>
</cp:coreProperties>
</file>