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0599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9611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6450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0700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96874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43855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6583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208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51324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0461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9491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05A5-41A9-4116-85DB-09955CF6F9A0}" type="datetimeFigureOut">
              <a:rPr lang="th-TH" smtClean="0"/>
              <a:pPr/>
              <a:t>22/07/59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1F98-21F6-44C3-9D33-62CF1FDF50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0765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ile.siam2web.com/kanda2010/t-bg-cont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099" y="3617640"/>
            <a:ext cx="9159099" cy="324036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th-TH" sz="8800" b="1" dirty="0" smtClean="0">
                <a:solidFill>
                  <a:srgbClr val="0070C0"/>
                </a:solidFill>
              </a:rPr>
              <a:t>“การศึกษาดีที่ระยอง 2”</a:t>
            </a:r>
            <a:endParaRPr lang="th-TH" sz="8800" b="1" dirty="0">
              <a:solidFill>
                <a:srgbClr val="0070C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80720" cy="1752600"/>
          </a:xfrm>
        </p:spPr>
        <p:txBody>
          <a:bodyPr>
            <a:noAutofit/>
          </a:bodyPr>
          <a:lstStyle/>
          <a:p>
            <a:pPr algn="r"/>
            <a:r>
              <a:rPr lang="th-TH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นายธงชัย  มั่นคง</a:t>
            </a:r>
          </a:p>
          <a:p>
            <a:pPr algn="r"/>
            <a:r>
              <a:rPr lang="th-TH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rPr>
              <a:t>ผู้อำนวยการสำนักงานเขตพื้นที่การศึกษาประถมศึกษาระยองเขต 2</a:t>
            </a:r>
            <a:endParaRPr lang="th-TH" sz="2800" b="1" dirty="0">
              <a:solidFill>
                <a:schemeClr val="tx1">
                  <a:lumMod val="75000"/>
                  <a:lumOff val="2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0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936105"/>
          </a:xfrm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คะแนน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NT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ระดับประถมศึกษา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908720"/>
          <a:ext cx="8136904" cy="5805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440"/>
                <a:gridCol w="6567464"/>
              </a:tblGrid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ที่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เขตพื้นที่การศึกษา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สพป.อุดรธานี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2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สพป.กรุงเทพมหานคร</a:t>
                      </a: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สพป.ร้อยเอ็ด เขต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2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4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สพป.สุพรรณบุรี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1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สพป.จันทบุรี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1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6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สพป.สงขลา เขต 2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7</a:t>
                      </a:r>
                      <a:endParaRPr lang="th-TH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สพป.ระยอง เขต</a:t>
                      </a:r>
                      <a:r>
                        <a:rPr lang="th-TH" b="1" baseline="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2</a:t>
                      </a:r>
                      <a:endParaRPr lang="th-TH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8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สพป.พัทลุง เขต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2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สพป.พัทลุง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1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527751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b="1" dirty="0" smtClean="0">
                          <a:latin typeface="AngsanaUPC" pitchFamily="18" charset="-34"/>
                          <a:cs typeface="AngsanaUPC" pitchFamily="18" charset="-34"/>
                        </a:rPr>
                        <a:t>สพป.เพชรบุรี</a:t>
                      </a:r>
                      <a:r>
                        <a:rPr lang="th-TH" b="1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1</a:t>
                      </a:r>
                      <a:endParaRPr lang="th-TH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ผลคะแนน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O-NET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ปีการศึกษา 2558 ระดับ ป.6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908721"/>
          <a:ext cx="9144000" cy="597666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539552"/>
                <a:gridCol w="1746448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ที่</a:t>
                      </a:r>
                      <a:endParaRPr lang="th-TH" sz="24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เขตพื้นที่การศึกษา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ภาษาไทย</a:t>
                      </a:r>
                      <a:endParaRPr lang="th-TH" sz="24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คณิตศาสตร์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วิทยาศาสตร์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สังคมศึกษา</a:t>
                      </a:r>
                      <a:endParaRPr lang="th-TH" sz="24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ภาษาอังกฤษ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รวม 5 กลุ่มฯ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กรุงเทพมหานคร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56.47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56.25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49.55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55.43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54.08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54.36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พัทลุง เขต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58.11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55.49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49.02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54.76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45.56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52.99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จันทบุรี เขต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55.06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56.26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47.23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54.88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48.49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52.38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แพร่ เขต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55.25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50.27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48.22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54.99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46.48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51.04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พะเยา เขต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53.87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51.43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45.97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53.72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46.59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50.32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เพชรบุรี เขต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54.48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51.51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46.78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53.06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45.21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50.21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อุดรธานี เขต 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53.94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50.27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48.21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52.16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50.02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ลำพูน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52.73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51.26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46.64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53.28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44.72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49.73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พัทลุง เขต 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55.22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51.6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46.55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54.4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40.79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49.71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43333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กาญจนบุรี เขต 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52.91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48.36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47.44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53.45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45.98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49.63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ผลคะแนน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O-NET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ปีการศึกษา 2558 ระดับ ม.3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908718"/>
          <a:ext cx="9144000" cy="594928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39552"/>
                <a:gridCol w="1746448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873391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ที่</a:t>
                      </a:r>
                      <a:endParaRPr lang="th-TH" sz="24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เขตพื้นที่การศึกษา</a:t>
                      </a:r>
                      <a:endParaRPr lang="th-TH" sz="24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ภาษาไทย</a:t>
                      </a:r>
                      <a:endParaRPr lang="th-TH" sz="24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คณิตศาสตร์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วิทยาศาสตร์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สังคมศึกษา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ภาษาอังกฤษ</a:t>
                      </a:r>
                      <a:endParaRPr lang="th-TH" sz="18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ysClr val="windowText" lastClr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รวม 5 กลุ่มฯ</a:t>
                      </a:r>
                      <a:endParaRPr lang="th-TH" sz="2000" dirty="0">
                        <a:solidFill>
                          <a:sysClr val="windowText" lastClr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อุดรธานี เขต 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44.18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40.49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45.98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48.96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35.94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43.11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เชียงใหม่ เขต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49.42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33.76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41.35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52.34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31.29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41.63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กาญจนบุรี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43.14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36.18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40.34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50.66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32.61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40.59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พะเยา เขต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44.92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32.67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39.9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29.39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38.74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ระยอง เขต 2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43.76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33.56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39.29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47.25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27.93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38.36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อุดรธานี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41.98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33.47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38.94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45.57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30.2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38.03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พิจิตร เขต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43.35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34.26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39.63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44.04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30.25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37.91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ชุมพร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1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43.34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31.99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38.26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46.74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28.36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37.74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แพร่ เขต 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44.62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31.98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37.64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46.33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27.8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37.67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58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เลย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เขต 3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43.52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31.18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38.44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44.57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30.26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37.59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รายชื่อโรงเรียนที่ยังไม่รายงานผลการแก้ไขตามข้อเสนอแนะ ประจำปีงบประมาณ 2559</a:t>
            </a:r>
            <a:br>
              <a:rPr lang="th-TH" sz="3600" b="1" dirty="0" smtClean="0">
                <a:solidFill>
                  <a:srgbClr val="FF0000"/>
                </a:solidFill>
              </a:rPr>
            </a:br>
            <a:r>
              <a:rPr lang="th-TH" sz="3600" b="1" dirty="0" smtClean="0">
                <a:solidFill>
                  <a:srgbClr val="FF0000"/>
                </a:solidFill>
              </a:rPr>
              <a:t>ครบกำหนดส่งภายในวันที่ 5 กรกฎาคม 2559</a:t>
            </a:r>
            <a:endParaRPr lang="th-TH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016" y="2060846"/>
          <a:ext cx="8892480" cy="4176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1800"/>
                <a:gridCol w="2808312"/>
                <a:gridCol w="3312368"/>
              </a:tblGrid>
              <a:tr h="596638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รร.วัดกองดิน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รร.ชุมชนวัดกลางกร่ำ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รร.บ้านเขาช่องลม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รร.วัดสันติวัน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รร.บ้านเหมืองแร่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รร.บ้านสามแยกน้ำเป็น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รร.บ้านคลองไผ่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รร.บ้านดอนสำราญ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รร.วัดวังหว้า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รร.บ้านเจริญสุข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32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รร.วัดแก่งหวาย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รร.บ้านน้ำเป็น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รร.บ้านคลองป่าไม้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รร.บ้านชงโค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รร.บ้านเขาชะอางคร่อมคลอง</a:t>
                      </a:r>
                      <a:endParaRPr lang="th-TH" sz="2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6638"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รร.วัดป่ายุบ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รร.วัดคงคาวราราม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รร.วัดทุ่งควายกิน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6638">
                <a:tc gridSpan="2">
                  <a:txBody>
                    <a:bodyPr/>
                    <a:lstStyle/>
                    <a:p>
                      <a:pPr algn="l"/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 รร.ชุมชนบ้านวังจันทน์</a:t>
                      </a:r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th-TH" sz="3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9552" y="3861048"/>
            <a:ext cx="7344816" cy="1584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539552" y="2420888"/>
            <a:ext cx="7344816" cy="129614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539552" y="1556792"/>
            <a:ext cx="734481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/>
              <a:t>ปริมาณความรับผิดชอบ</a:t>
            </a:r>
            <a:endParaRPr lang="th-TH" sz="8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42916"/>
          </a:xfrm>
        </p:spPr>
        <p:txBody>
          <a:bodyPr>
            <a:noAutofit/>
          </a:bodyPr>
          <a:lstStyle/>
          <a:p>
            <a:r>
              <a:rPr lang="th-TH" sz="4400" b="1" dirty="0" smtClean="0"/>
              <a:t>เด็กอายุ  4  ปีบริบูรณ์  ถึง  ย่างเข้าปีที่ 17</a:t>
            </a:r>
            <a:endParaRPr lang="th-TH" sz="4000" b="1" dirty="0" smtClean="0"/>
          </a:p>
          <a:p>
            <a:r>
              <a:rPr lang="th-TH" sz="4400" b="1" dirty="0" smtClean="0"/>
              <a:t>ระดับอนุบาล 1 ถึง  ชั้นมัธยมศึกษาปีที่ 3  ขยายโอกาส</a:t>
            </a:r>
          </a:p>
          <a:p>
            <a:r>
              <a:rPr lang="th-TH" sz="4400" b="1" dirty="0" smtClean="0"/>
              <a:t>ในพื้นที่ 3  อำเภออำเภอแกลง  </a:t>
            </a:r>
            <a:endParaRPr lang="en-US" sz="4400" b="1" dirty="0" smtClean="0"/>
          </a:p>
          <a:p>
            <a:pPr>
              <a:buNone/>
            </a:pPr>
            <a:r>
              <a:rPr lang="th-TH" sz="4400" b="1" dirty="0" smtClean="0"/>
              <a:t>อำเภอ</a:t>
            </a:r>
            <a:r>
              <a:rPr lang="th-TH" sz="4400" b="1" dirty="0" smtClean="0"/>
              <a:t>วังจันทร์  อำเภอเขาชะเมา</a:t>
            </a:r>
            <a:endParaRPr lang="th-TH" sz="4400" b="1" dirty="0"/>
          </a:p>
        </p:txBody>
      </p:sp>
    </p:spTree>
    <p:extLst>
      <p:ext uri="{BB962C8B-B14F-4D97-AF65-F5344CB8AC3E}">
        <p14:creationId xmlns="" xmlns:p14="http://schemas.microsoft.com/office/powerpoint/2010/main" val="13514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chemeClr val="accent6">
                    <a:lumMod val="75000"/>
                  </a:schemeClr>
                </a:solidFill>
              </a:rPr>
              <a:t>คุณภาพความรับผิดชอบ</a:t>
            </a:r>
            <a:endParaRPr lang="th-TH" sz="8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4000" dirty="0" smtClean="0">
                <a:cs typeface="+mj-cs"/>
              </a:rPr>
              <a:t>	</a:t>
            </a:r>
            <a:r>
              <a:rPr lang="th-TH" sz="4000" b="1" dirty="0" smtClean="0">
                <a:cs typeface="+mj-cs"/>
              </a:rPr>
              <a:t>บริหารจัดการศึกษาเพื่อให้บรรลุเป้าหมาย</a:t>
            </a:r>
            <a:br>
              <a:rPr lang="th-TH" sz="4000" b="1" dirty="0" smtClean="0">
                <a:cs typeface="+mj-cs"/>
              </a:rPr>
            </a:br>
            <a:r>
              <a:rPr lang="th-TH" sz="4000" b="1" dirty="0" smtClean="0">
                <a:cs typeface="+mj-cs"/>
              </a:rPr>
              <a:t>ในการจัดการศึกษา 4  ประการ  ประกอบด้วย</a:t>
            </a:r>
          </a:p>
          <a:p>
            <a:pPr lvl="2"/>
            <a:r>
              <a:rPr lang="th-TH" sz="3600" dirty="0" smtClean="0">
                <a:cs typeface="+mj-cs"/>
              </a:rPr>
              <a:t>ความเป็นคนดี</a:t>
            </a:r>
          </a:p>
          <a:p>
            <a:pPr lvl="2"/>
            <a:r>
              <a:rPr lang="th-TH" sz="3600" dirty="0" smtClean="0">
                <a:cs typeface="+mj-cs"/>
              </a:rPr>
              <a:t>ความเป็นคนเก่ง</a:t>
            </a:r>
          </a:p>
          <a:p>
            <a:pPr lvl="2"/>
            <a:r>
              <a:rPr lang="th-TH" sz="3600" dirty="0" smtClean="0">
                <a:cs typeface="+mj-cs"/>
              </a:rPr>
              <a:t>ความเป็นคนที่มีทักษะชีวิต</a:t>
            </a:r>
          </a:p>
          <a:p>
            <a:pPr lvl="2"/>
            <a:r>
              <a:rPr lang="th-TH" sz="3600" dirty="0" smtClean="0">
                <a:cs typeface="+mj-cs"/>
              </a:rPr>
              <a:t>ความเป็นคนที่มีทักษะอาชีพ</a:t>
            </a:r>
            <a:endParaRPr lang="th-TH" sz="3600" dirty="0">
              <a:cs typeface="+mj-cs"/>
            </a:endParaRPr>
          </a:p>
        </p:txBody>
      </p:sp>
      <p:pic>
        <p:nvPicPr>
          <p:cNvPr id="7170" name="Picture 2" descr="http://acnews.net/userfiles/image/%E0%B9%82%E0%B8%A5%E0%B8%95%E0%B8%B1%E0%B8%AA2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49080"/>
            <a:ext cx="3600400" cy="24010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1866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FF0000"/>
                </a:solidFill>
              </a:rPr>
              <a:t>คุณลักษณะของเด็กระยอง2</a:t>
            </a:r>
            <a:endParaRPr lang="th-TH" sz="8000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600" b="1" dirty="0" smtClean="0"/>
              <a:t>เด็กดีสารภีทะเล</a:t>
            </a:r>
          </a:p>
          <a:p>
            <a:pPr marL="0" indent="0" algn="ctr">
              <a:buNone/>
            </a:pPr>
            <a:r>
              <a:rPr lang="th-TH" sz="6600" dirty="0" smtClean="0"/>
              <a:t>“กตัญญู  รู้รากเหง้า  เท่าทันสังคม  อุดมปัญญา  รักษาวินัย  มีรายได้ ใส่ใจสุขภาพ”</a:t>
            </a:r>
            <a:endParaRPr lang="th-TH" sz="6600" dirty="0"/>
          </a:p>
        </p:txBody>
      </p:sp>
      <p:pic>
        <p:nvPicPr>
          <p:cNvPr id="6148" name="Picture 4" descr="http://4.bp.blogspot.com/-Q3TTUGjnMFw/UKn9dJz-dRI/AAAAAAAAs-M/TXeILanpg1M/s1600/0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509120"/>
            <a:ext cx="1585494" cy="2348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312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0070C0"/>
                </a:solidFill>
              </a:rPr>
              <a:t>เป้าหมายตัวชี้วัด</a:t>
            </a:r>
            <a:endParaRPr lang="th-TH" sz="8000" b="1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4800" dirty="0" smtClean="0">
                <a:cs typeface="+mj-cs"/>
              </a:rPr>
              <a:t>เด็กทุกคนอ่านออกเขียนได้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dirty="0" smtClean="0">
                <a:cs typeface="+mj-cs"/>
              </a:rPr>
              <a:t>เด็กทุกคนท่องสูตรคูณ/คิดคำนวณได้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dirty="0" smtClean="0">
                <a:cs typeface="+mj-cs"/>
              </a:rPr>
              <a:t>เด็กรู้จักศัพท์ภาษาอังกฤษที่ใช้ในชีวิตประจำวัน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dirty="0" smtClean="0">
                <a:cs typeface="+mj-cs"/>
              </a:rPr>
              <a:t>นักเรียนผ่านการประเมินเป็นเด็กดีสารภีทะเล</a:t>
            </a:r>
          </a:p>
        </p:txBody>
      </p:sp>
    </p:spTree>
    <p:extLst>
      <p:ext uri="{BB962C8B-B14F-4D97-AF65-F5344CB8AC3E}">
        <p14:creationId xmlns="" xmlns:p14="http://schemas.microsoft.com/office/powerpoint/2010/main" val="155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0070C0"/>
                </a:solidFill>
              </a:rPr>
              <a:t>เป้าหมายตัวชี้วัด (ต่อ)</a:t>
            </a:r>
            <a:endParaRPr lang="th-TH" sz="8000" b="1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th-TH" sz="4000" b="1" dirty="0" smtClean="0">
                <a:cs typeface="+mj-cs"/>
              </a:rPr>
              <a:t>5. 	นักเรียนมีคะแนนจากการสอบวัดระดับชาติ</a:t>
            </a:r>
          </a:p>
          <a:p>
            <a:pPr marL="742950" indent="-742950">
              <a:buNone/>
            </a:pPr>
            <a:r>
              <a:rPr lang="th-TH" sz="4000" b="1" dirty="0" smtClean="0">
                <a:cs typeface="+mj-cs"/>
              </a:rPr>
              <a:t>	อย่างน้อยร้อยละ 5</a:t>
            </a:r>
          </a:p>
          <a:p>
            <a:pPr marL="742950" indent="-742950">
              <a:buNone/>
            </a:pPr>
            <a:r>
              <a:rPr lang="th-TH" sz="4000" b="1" dirty="0" smtClean="0">
                <a:cs typeface="+mj-cs"/>
              </a:rPr>
              <a:t>6.	โรงเรียนมีคะแนนเฉลี่ยจาการสอบวัดระดับชาติ</a:t>
            </a:r>
          </a:p>
          <a:p>
            <a:pPr marL="742950" indent="-742950">
              <a:buNone/>
            </a:pPr>
            <a:r>
              <a:rPr lang="th-TH" sz="3600" b="1" dirty="0" smtClean="0">
                <a:cs typeface="+mj-cs"/>
              </a:rPr>
              <a:t>	อย่างน้อยร้อยละ 50</a:t>
            </a:r>
          </a:p>
          <a:p>
            <a:pPr marL="742950" indent="-742950">
              <a:buNone/>
            </a:pPr>
            <a:r>
              <a:rPr lang="th-TH" sz="4000" b="1" dirty="0" smtClean="0">
                <a:cs typeface="+mj-cs"/>
              </a:rPr>
              <a:t>7. 	นักเรียนมีโครงงานวิชาการ  วิชาชีวิต  และวิชาชีพ </a:t>
            </a:r>
            <a:br>
              <a:rPr lang="th-TH" sz="4000" b="1" dirty="0" smtClean="0">
                <a:cs typeface="+mj-cs"/>
              </a:rPr>
            </a:br>
            <a:r>
              <a:rPr lang="th-TH" sz="4000" b="1" dirty="0" smtClean="0">
                <a:cs typeface="+mj-cs"/>
              </a:rPr>
              <a:t>ในแต่ละภาคเรียน</a:t>
            </a:r>
          </a:p>
          <a:p>
            <a:pPr marL="514350" indent="-514350">
              <a:buNone/>
            </a:pPr>
            <a:endParaRPr lang="th-TH" sz="4000" b="1" dirty="0"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0070C0"/>
                </a:solidFill>
              </a:rPr>
              <a:t>เครื่องมือดำเนินการ</a:t>
            </a:r>
            <a:endParaRPr lang="th-TH" sz="8000" b="1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cs typeface="+mj-cs"/>
              </a:rPr>
              <a:t>RAYONG 2 ACADEMY</a:t>
            </a:r>
          </a:p>
          <a:p>
            <a:r>
              <a:rPr lang="th-TH" dirty="0" smtClean="0">
                <a:cs typeface="+mj-cs"/>
              </a:rPr>
              <a:t>จัดการเรียนรู้แบบ</a:t>
            </a:r>
            <a:r>
              <a:rPr lang="th-TH" dirty="0" err="1" smtClean="0">
                <a:cs typeface="+mj-cs"/>
              </a:rPr>
              <a:t>บูรณา</a:t>
            </a:r>
            <a:r>
              <a:rPr lang="th-TH" dirty="0" smtClean="0">
                <a:cs typeface="+mj-cs"/>
              </a:rPr>
              <a:t>การโครงงาน  วิชาการ  วิชาชีพ  วิชาชีวิต</a:t>
            </a:r>
          </a:p>
          <a:p>
            <a:r>
              <a:rPr lang="th-TH" dirty="0" smtClean="0">
                <a:cs typeface="+mj-cs"/>
              </a:rPr>
              <a:t>ทักษะกระบวนการเรียนรู้ 5 ขั้นตอน </a:t>
            </a:r>
          </a:p>
          <a:p>
            <a:r>
              <a:rPr lang="th-TH" dirty="0" smtClean="0">
                <a:cs typeface="+mj-cs"/>
              </a:rPr>
              <a:t>ตั้งคำถาม  หาคำตอบ  สรุปความรู้  นำเสนอความรู้  ประยุกต์ใช้</a:t>
            </a:r>
          </a:p>
          <a:p>
            <a:r>
              <a:rPr lang="th-TH" sz="4000" b="1" dirty="0" smtClean="0">
                <a:cs typeface="+mj-cs"/>
              </a:rPr>
              <a:t>เด็กดีสารภีทะเล</a:t>
            </a:r>
          </a:p>
          <a:p>
            <a:r>
              <a:rPr lang="th-TH" dirty="0" smtClean="0">
                <a:cs typeface="+mj-cs"/>
              </a:rPr>
              <a:t>เด็กต้องผ่านการประเมิน การยิ้ม ไว้ทักทาย สวัสดี  ขอบคุณ ขอโทษ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และความดีที่กำหนด 5 รายการ</a:t>
            </a:r>
          </a:p>
          <a:p>
            <a:r>
              <a:rPr lang="th-TH" sz="4000" b="1" dirty="0" smtClean="0">
                <a:cs typeface="+mj-cs"/>
              </a:rPr>
              <a:t>สภาการศึกษาเขตพื้นที่</a:t>
            </a:r>
          </a:p>
          <a:p>
            <a:pPr marL="0" indent="0">
              <a:buNone/>
            </a:pPr>
            <a:endParaRPr lang="th-TH" dirty="0">
              <a:cs typeface="+mj-cs"/>
            </a:endParaRPr>
          </a:p>
        </p:txBody>
      </p:sp>
      <p:pic>
        <p:nvPicPr>
          <p:cNvPr id="4098" name="Picture 2" descr="http://www.ln.ac.th/images/act_icon/dekth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97152"/>
            <a:ext cx="2180814" cy="19082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3838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4653136"/>
            <a:ext cx="568863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827584" y="3645024"/>
            <a:ext cx="56886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827584" y="2708920"/>
            <a:ext cx="5688632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827584" y="1772816"/>
            <a:ext cx="568863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0070C0"/>
                </a:solidFill>
              </a:rPr>
              <a:t> 8 อ.สู่ความเป็นเลิศ</a:t>
            </a:r>
            <a:endParaRPr lang="th-TH" sz="8000" b="1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268760"/>
            <a:ext cx="7272808" cy="4525963"/>
          </a:xfrm>
        </p:spPr>
        <p:txBody>
          <a:bodyPr>
            <a:normAutofit fontScale="92500" lnSpcReduction="10000"/>
          </a:bodyPr>
          <a:lstStyle/>
          <a:p>
            <a:endParaRPr lang="th-TH" b="1" dirty="0" smtClean="0"/>
          </a:p>
          <a:p>
            <a:pPr marL="514350" indent="-514350">
              <a:buFont typeface="+mj-lt"/>
              <a:buAutoNum type="arabicPeriod"/>
            </a:pPr>
            <a:r>
              <a:rPr lang="th-TH" sz="6000" b="1" dirty="0" smtClean="0"/>
              <a:t> อ่านออก เขียนสวย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6000" b="1" dirty="0" smtClean="0"/>
              <a:t> โอเน็ตเป็นหนึ่ง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6000" b="1" dirty="0" smtClean="0"/>
              <a:t> อาเซียนสร้างสรรค์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6000" b="1" dirty="0" smtClean="0"/>
              <a:t> อังกฤษสื่อสาร</a:t>
            </a:r>
          </a:p>
          <a:p>
            <a:pPr marL="0" indent="0">
              <a:buNone/>
            </a:pPr>
            <a:endParaRPr lang="th-TH" b="1" dirty="0"/>
          </a:p>
        </p:txBody>
      </p:sp>
      <p:pic>
        <p:nvPicPr>
          <p:cNvPr id="9" name="Picture 2" descr="https://sites.google.com/site/vawsunisa3/_/rsrc/1374910497683/kar-ptibati-tn-pen-dek-di-khxng-khrxbkhraw/%E0%B8%A0%E0%B8%B2%E0%B8%9E%E0%B9%80%E0%B8%94%E0%B9%87%E0%B8%81%E0%B8%94%E0%B8%B5.jpg?height=400&amp;width=3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9113" y="3356992"/>
            <a:ext cx="2674887" cy="32244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178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mwebsite.com/upload/thaioptometric.org/content/b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91177"/>
            <a:ext cx="9144000" cy="196682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43608" y="4581128"/>
            <a:ext cx="568863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1043608" y="3573016"/>
            <a:ext cx="5688632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043608" y="2564904"/>
            <a:ext cx="568863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043608" y="1556792"/>
            <a:ext cx="5688632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solidFill>
                  <a:srgbClr val="0070C0"/>
                </a:solidFill>
              </a:rPr>
              <a:t> 8 อ.สู่ความเป็นเลิศ</a:t>
            </a:r>
            <a:endParaRPr lang="th-TH" sz="8000" b="1" dirty="0">
              <a:solidFill>
                <a:srgbClr val="0070C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400" b="1" dirty="0" smtClean="0">
                <a:cs typeface="+mj-cs"/>
              </a:rPr>
              <a:t>5. ไอซีทีเพื่อการเรียนรู้</a:t>
            </a:r>
          </a:p>
          <a:p>
            <a:pPr marL="0" indent="0">
              <a:buNone/>
            </a:pPr>
            <a:r>
              <a:rPr lang="th-TH" sz="5400" b="1" dirty="0" smtClean="0">
                <a:cs typeface="+mj-cs"/>
              </a:rPr>
              <a:t>6. องค์คณะความร่วมมือ</a:t>
            </a:r>
          </a:p>
          <a:p>
            <a:pPr marL="0" indent="0">
              <a:buNone/>
            </a:pPr>
            <a:r>
              <a:rPr lang="th-TH" sz="5400" b="1" dirty="0" smtClean="0">
                <a:cs typeface="+mj-cs"/>
              </a:rPr>
              <a:t>7. อาชีพพื้นฐาน</a:t>
            </a:r>
          </a:p>
          <a:p>
            <a:pPr marL="0" indent="0">
              <a:buNone/>
            </a:pPr>
            <a:r>
              <a:rPr lang="th-TH" sz="5400" b="1" dirty="0" smtClean="0">
                <a:cs typeface="+mj-cs"/>
              </a:rPr>
              <a:t>8. อนามัยแข็งแรง</a:t>
            </a:r>
          </a:p>
          <a:p>
            <a:pPr marL="0" indent="0">
              <a:buNone/>
            </a:pPr>
            <a:endParaRPr lang="th-TH" sz="2800" dirty="0">
              <a:cs typeface="+mj-cs"/>
            </a:endParaRPr>
          </a:p>
        </p:txBody>
      </p:sp>
      <p:pic>
        <p:nvPicPr>
          <p:cNvPr id="2050" name="Picture 2" descr="http://dou.us/wp-content/uploads/%E0%B9%80%E0%B8%94%E0%B9%87%E0%B8%81%E0%B8%94%E0%B8%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93096"/>
            <a:ext cx="3328097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4108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657</Words>
  <Application>Microsoft Office PowerPoint</Application>
  <PresentationFormat>On-screen Show (4:3)</PresentationFormat>
  <Paragraphs>269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“การศึกษาดีที่ระยอง 2”</vt:lpstr>
      <vt:lpstr>ปริมาณความรับผิดชอบ</vt:lpstr>
      <vt:lpstr>คุณภาพความรับผิดชอบ</vt:lpstr>
      <vt:lpstr>คุณลักษณะของเด็กระยอง2</vt:lpstr>
      <vt:lpstr>เป้าหมายตัวชี้วัด</vt:lpstr>
      <vt:lpstr>เป้าหมายตัวชี้วัด (ต่อ)</vt:lpstr>
      <vt:lpstr>เครื่องมือดำเนินการ</vt:lpstr>
      <vt:lpstr> 8 อ.สู่ความเป็นเลิศ</vt:lpstr>
      <vt:lpstr> 8 อ.สู่ความเป็นเลิศ</vt:lpstr>
      <vt:lpstr>คะแนน NT ระดับประถมศึกษา</vt:lpstr>
      <vt:lpstr>ผลคะแนน O-NET ปีการศึกษา 2558 ระดับ ป.6</vt:lpstr>
      <vt:lpstr>ผลคะแนน O-NET ปีการศึกษา 2558 ระดับ ม.3</vt:lpstr>
      <vt:lpstr>รายชื่อโรงเรียนที่ยังไม่รายงานผลการแก้ไขตามข้อเสนอแนะ ประจำปีงบประมาณ 2559 ครบกำหนดส่งภายในวันที่ 5 กรกฎาคม 2559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การจัดการศึกษาที่ระยอง2</dc:title>
  <dc:creator>DELL</dc:creator>
  <cp:lastModifiedBy>User</cp:lastModifiedBy>
  <cp:revision>12</cp:revision>
  <dcterms:created xsi:type="dcterms:W3CDTF">2016-07-07T04:15:42Z</dcterms:created>
  <dcterms:modified xsi:type="dcterms:W3CDTF">2016-07-22T05:43:05Z</dcterms:modified>
</cp:coreProperties>
</file>