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9" r:id="rId3"/>
    <p:sldId id="259" r:id="rId4"/>
    <p:sldId id="256" r:id="rId5"/>
    <p:sldId id="257" r:id="rId6"/>
    <p:sldId id="260" r:id="rId7"/>
    <p:sldId id="261" r:id="rId8"/>
    <p:sldId id="258" r:id="rId9"/>
    <p:sldId id="262" r:id="rId10"/>
    <p:sldId id="263" r:id="rId11"/>
    <p:sldId id="264" r:id="rId12"/>
    <p:sldId id="266" r:id="rId13"/>
    <p:sldId id="267" r:id="rId14"/>
    <p:sldId id="269" r:id="rId15"/>
    <p:sldId id="271" r:id="rId16"/>
    <p:sldId id="273" r:id="rId17"/>
    <p:sldId id="275" r:id="rId18"/>
    <p:sldId id="277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B3FF"/>
    <a:srgbClr val="FF99FF"/>
    <a:srgbClr val="F7B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5C9FE-E524-4B26-A52E-3F2B2C16C081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894FA-22AC-408D-88F5-974C80A293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395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0F1DF-E54B-4641-8F51-44B32FD3BC2F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17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894FA-22AC-408D-88F5-974C80A29314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008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95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887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946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88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9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18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42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21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022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786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9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3822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21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6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595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598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46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952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81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764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400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79AC-8157-4193-BF70-441077C58365}" type="datetimeFigureOut">
              <a:rPr lang="th-TH" smtClean="0"/>
              <a:t>10/01/62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B8CBF-72C5-4B73-A07C-9BC633F4B1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955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2">
                <a:lumMod val="40000"/>
                <a:lumOff val="60000"/>
              </a:schemeClr>
            </a:gs>
            <a:gs pos="76000">
              <a:schemeClr val="bg2">
                <a:lumMod val="20000"/>
                <a:lumOff val="80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2DF75BC-A7A5-40A6-8A49-E3B77C15C144}" type="datetimeFigureOut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10/01/62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C1EE22-5626-4C8C-8C85-064D64E6D37D}" type="slidenum">
              <a:rPr lang="th-TH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067"/>
            <a:ext cx="6953676" cy="64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 descr="D:\รูปภาพ\btterfly003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26413">
            <a:off x="7393195" y="5251700"/>
            <a:ext cx="1744725" cy="155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D:\รูปภาพ\xsgs00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0519" y="5255994"/>
            <a:ext cx="641488" cy="170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70009" y="158389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คำมูล  คำซ้อน  คำประสม คำซ้ำ และ คำสมาส </a:t>
            </a:r>
            <a:endParaRPr lang="th-TH" sz="4800" b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3" name="Picture 3" descr="D:\รูปภาพ\1189581555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2418">
            <a:off x="7594125" y="418941"/>
            <a:ext cx="12477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D:\รูปภาพ\1189579527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43808" y="5013176"/>
            <a:ext cx="714376" cy="3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D:\รูปภาพ\1189579824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0918">
            <a:off x="4534790" y="5387000"/>
            <a:ext cx="519310" cy="59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D:\รูปภาพ\1189581847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733256"/>
            <a:ext cx="4762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D:\รูปภาพ\1189580145.gif"/>
          <p:cNvPicPr>
            <a:picLocks noChangeAspect="1" noChangeArrowheads="1" noCrop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42378">
            <a:off x="7160561" y="6114994"/>
            <a:ext cx="654996" cy="61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971600" y="270892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สาระการเรียนรู้ภาษาไทย </a:t>
            </a:r>
            <a:r>
              <a:rPr lang="th-TH" sz="3600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600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ชั้น ป.๖ – ม.๓  </a:t>
            </a:r>
            <a:endParaRPr lang="th-TH" sz="3600" b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750286" y="4532629"/>
            <a:ext cx="35760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จัดทำโดย  </a:t>
            </a:r>
          </a:p>
          <a:p>
            <a:pPr algn="ctr"/>
            <a:r>
              <a:rPr lang="th-TH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นางกันยารัตน์   ศรี</a:t>
            </a:r>
            <a:r>
              <a:rPr lang="th-TH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เนตร</a:t>
            </a:r>
          </a:p>
          <a:p>
            <a:pPr algn="ctr"/>
            <a:r>
              <a:rPr lang="th-TH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ศึกษานิเทศก์ชำนาญการพิเศษ</a:t>
            </a:r>
          </a:p>
          <a:p>
            <a:pPr algn="ctr"/>
            <a:r>
              <a:rPr lang="th-TH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สังกัด </a:t>
            </a:r>
            <a:r>
              <a:rPr lang="th-TH" b="1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สพป</a:t>
            </a:r>
            <a:r>
              <a:rPr lang="th-TH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.ระยอง เขต ๒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32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404664"/>
            <a:ext cx="6288901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4800" b="1" dirty="0" smtClean="0"/>
              <a:t>คำสมาสที่ไม่มีการสนธิ (คำสมาส)</a:t>
            </a:r>
            <a:endParaRPr lang="th-TH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916832"/>
            <a:ext cx="7560840" cy="4524315"/>
          </a:xfrm>
          <a:prstGeom prst="rect">
            <a:avLst/>
          </a:prstGeom>
          <a:gradFill>
            <a:gsLst>
              <a:gs pos="0">
                <a:srgbClr val="FFB3FF"/>
              </a:gs>
              <a:gs pos="64999">
                <a:srgbClr val="F0EBD5"/>
              </a:gs>
              <a:gs pos="100000">
                <a:srgbClr val="FFB3FF"/>
              </a:gs>
            </a:gsLst>
            <a:lin ang="5400000" scaled="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u="sng" dirty="0" smtClean="0">
                <a:solidFill>
                  <a:srgbClr val="FF0000"/>
                </a:solidFill>
              </a:rPr>
              <a:t>ข้อสังเกต</a:t>
            </a:r>
          </a:p>
          <a:p>
            <a:r>
              <a:rPr lang="th-TH" sz="2400" dirty="0">
                <a:solidFill>
                  <a:srgbClr val="FF0000"/>
                </a:solidFill>
              </a:rPr>
              <a:t> </a:t>
            </a:r>
            <a:r>
              <a:rPr lang="th-TH" sz="2400" dirty="0" smtClean="0">
                <a:solidFill>
                  <a:srgbClr val="FF0000"/>
                </a:solidFill>
              </a:rPr>
              <a:t>	</a:t>
            </a:r>
          </a:p>
          <a:p>
            <a:r>
              <a:rPr lang="th-TH" sz="2400" dirty="0">
                <a:solidFill>
                  <a:srgbClr val="FF0000"/>
                </a:solidFill>
              </a:rPr>
              <a:t>	</a:t>
            </a:r>
            <a:r>
              <a:rPr lang="th-TH" sz="2400" dirty="0" smtClean="0">
                <a:solidFill>
                  <a:schemeClr val="tx1"/>
                </a:solidFill>
              </a:rPr>
              <a:t>คำสมาสที่ไม่มีการสนธิ (คำสมาส)   </a:t>
            </a:r>
          </a:p>
          <a:p>
            <a:r>
              <a:rPr lang="th-TH" sz="2400" dirty="0">
                <a:solidFill>
                  <a:schemeClr val="tx1"/>
                </a:solidFill>
              </a:rPr>
              <a:t>	</a:t>
            </a:r>
            <a:r>
              <a:rPr lang="th-TH" sz="2400" dirty="0" smtClean="0">
                <a:solidFill>
                  <a:schemeClr val="tx1"/>
                </a:solidFill>
              </a:rPr>
              <a:t>-  เมื่อขีดเส้นแยกคำ  </a:t>
            </a:r>
            <a:r>
              <a:rPr lang="th-TH" sz="2400" u="sng" dirty="0" smtClean="0">
                <a:solidFill>
                  <a:srgbClr val="0070C0"/>
                </a:solidFill>
              </a:rPr>
              <a:t>แล้วแยกได้  </a:t>
            </a:r>
            <a:r>
              <a:rPr lang="th-TH" sz="2400" dirty="0" smtClean="0">
                <a:solidFill>
                  <a:schemeClr val="tx1"/>
                </a:solidFill>
              </a:rPr>
              <a:t>(หมายถึง เมื่อแยกแล้วต้องมีความหมายทั้งสองคำที่แยก)</a:t>
            </a:r>
          </a:p>
          <a:p>
            <a:endParaRPr lang="th-TH" sz="2400" dirty="0">
              <a:solidFill>
                <a:schemeClr val="tx1"/>
              </a:solidFill>
            </a:endParaRPr>
          </a:p>
          <a:p>
            <a:endParaRPr lang="th-TH" sz="2400" dirty="0" smtClean="0">
              <a:solidFill>
                <a:schemeClr val="tx1"/>
              </a:solidFill>
            </a:endParaRPr>
          </a:p>
          <a:p>
            <a:endParaRPr lang="th-TH" sz="2400" dirty="0" smtClean="0">
              <a:solidFill>
                <a:schemeClr val="tx1"/>
              </a:solidFill>
            </a:endParaRPr>
          </a:p>
          <a:p>
            <a:endParaRPr lang="th-TH" sz="2400" dirty="0">
              <a:solidFill>
                <a:schemeClr val="tx1"/>
              </a:solidFill>
            </a:endParaRPr>
          </a:p>
          <a:p>
            <a:endParaRPr lang="th-TH" sz="2400" dirty="0" smtClean="0">
              <a:solidFill>
                <a:schemeClr val="tx1"/>
              </a:solidFill>
            </a:endParaRPr>
          </a:p>
          <a:p>
            <a:r>
              <a:rPr lang="th-TH" sz="2400" b="1" dirty="0">
                <a:solidFill>
                  <a:schemeClr val="tx1"/>
                </a:solidFill>
              </a:rPr>
              <a:t>	</a:t>
            </a:r>
            <a:endParaRPr lang="th-TH" sz="2400" b="1" dirty="0" smtClean="0">
              <a:solidFill>
                <a:schemeClr val="tx1"/>
              </a:solidFill>
            </a:endParaRPr>
          </a:p>
          <a:p>
            <a:r>
              <a:rPr lang="th-TH" sz="24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483768" y="4581128"/>
            <a:ext cx="1615728" cy="567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ราช  โอรส</a:t>
            </a:r>
            <a:endParaRPr lang="th-TH" b="1" dirty="0"/>
          </a:p>
        </p:txBody>
      </p:sp>
      <p:cxnSp>
        <p:nvCxnSpPr>
          <p:cNvPr id="13" name="ตัวเชื่อมต่อตรง 12"/>
          <p:cNvCxnSpPr/>
          <p:nvPr/>
        </p:nvCxnSpPr>
        <p:spPr>
          <a:xfrm>
            <a:off x="3275856" y="4653136"/>
            <a:ext cx="0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สี่เหลี่ยมผืนผ้า 24"/>
          <p:cNvSpPr/>
          <p:nvPr/>
        </p:nvSpPr>
        <p:spPr>
          <a:xfrm>
            <a:off x="5076056" y="4581128"/>
            <a:ext cx="1615728" cy="567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ทิวา  กร</a:t>
            </a:r>
            <a:endParaRPr lang="th-TH" b="1" dirty="0"/>
          </a:p>
        </p:txBody>
      </p:sp>
      <p:cxnSp>
        <p:nvCxnSpPr>
          <p:cNvPr id="26" name="ตัวเชื่อมต่อตรง 25"/>
          <p:cNvCxnSpPr/>
          <p:nvPr/>
        </p:nvCxnSpPr>
        <p:spPr>
          <a:xfrm>
            <a:off x="5940152" y="4653136"/>
            <a:ext cx="0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18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9915" y="404664"/>
            <a:ext cx="5588389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4800" b="1" dirty="0" smtClean="0"/>
              <a:t>คำสมาสที่มีการสนธิ (คำสนธิ)</a:t>
            </a:r>
            <a:endParaRPr lang="th-TH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560840" cy="1938992"/>
          </a:xfrm>
          <a:prstGeom prst="rect">
            <a:avLst/>
          </a:prstGeom>
          <a:gradFill>
            <a:gsLst>
              <a:gs pos="0">
                <a:srgbClr val="FFB3FF"/>
              </a:gs>
              <a:gs pos="64999">
                <a:srgbClr val="F0EBD5"/>
              </a:gs>
              <a:gs pos="100000">
                <a:srgbClr val="FFB3FF"/>
              </a:gs>
            </a:gsLst>
            <a:lin ang="5400000" scaled="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u="sng" dirty="0" smtClean="0">
                <a:solidFill>
                  <a:srgbClr val="FF0000"/>
                </a:solidFill>
              </a:rPr>
              <a:t>ข้อสังเกต</a:t>
            </a:r>
          </a:p>
          <a:p>
            <a:r>
              <a:rPr lang="th-TH" sz="2400" dirty="0">
                <a:solidFill>
                  <a:srgbClr val="FF0000"/>
                </a:solidFill>
              </a:rPr>
              <a:t> </a:t>
            </a:r>
            <a:r>
              <a:rPr lang="th-TH" sz="2400" dirty="0" smtClean="0">
                <a:solidFill>
                  <a:srgbClr val="FF0000"/>
                </a:solidFill>
              </a:rPr>
              <a:t>	</a:t>
            </a:r>
          </a:p>
          <a:p>
            <a:r>
              <a:rPr lang="th-TH" sz="2400" dirty="0">
                <a:solidFill>
                  <a:srgbClr val="FF0000"/>
                </a:solidFill>
              </a:rPr>
              <a:t>	</a:t>
            </a:r>
            <a:r>
              <a:rPr lang="th-TH" sz="2400" dirty="0" smtClean="0">
                <a:solidFill>
                  <a:schemeClr val="tx1"/>
                </a:solidFill>
              </a:rPr>
              <a:t>คำสมาสที่มีการสนธิ (คำสนธิ)  </a:t>
            </a:r>
          </a:p>
          <a:p>
            <a:pPr marL="457200" indent="-457200">
              <a:buAutoNum type="thaiNumPeriod"/>
            </a:pPr>
            <a:r>
              <a:rPr lang="th-TH" sz="2400" dirty="0" smtClean="0">
                <a:solidFill>
                  <a:schemeClr val="tx1"/>
                </a:solidFill>
              </a:rPr>
              <a:t>สังเกตตรงกลางคำ  ถ้ามีรูปสระประสมอยู่  แล้วขีดเส้นแยกคำไม่ได้  แสดงว่ามีการสนธิสระ</a:t>
            </a:r>
            <a:r>
              <a:rPr lang="th-TH" sz="24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619672" y="3933056"/>
            <a:ext cx="1615728" cy="567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นเรศวร</a:t>
            </a:r>
            <a:endParaRPr lang="th-TH" b="1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3275856" y="5085184"/>
            <a:ext cx="1615728" cy="567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/>
              <a:t>ชโล</a:t>
            </a:r>
            <a:r>
              <a:rPr lang="th-TH" b="1" dirty="0" smtClean="0"/>
              <a:t>ธร</a:t>
            </a:r>
            <a:endParaRPr lang="th-TH" b="1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339752" y="4509120"/>
            <a:ext cx="1615728" cy="567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จุฬาลงกรณ์</a:t>
            </a:r>
            <a:endParaRPr lang="th-TH" b="1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5724128" y="5661248"/>
            <a:ext cx="1615728" cy="567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คุณูปการ</a:t>
            </a:r>
            <a:endParaRPr lang="th-TH" b="1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4139952" y="5661248"/>
            <a:ext cx="1615728" cy="567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โภไคศวรรย์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58947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5939" y="404664"/>
            <a:ext cx="5588389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4800" b="1" dirty="0" smtClean="0"/>
              <a:t>คำสมาสที่มีการสนธิ (คำสนธิ)</a:t>
            </a:r>
            <a:endParaRPr lang="th-TH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560840" cy="1569660"/>
          </a:xfrm>
          <a:prstGeom prst="rect">
            <a:avLst/>
          </a:prstGeom>
          <a:gradFill>
            <a:gsLst>
              <a:gs pos="0">
                <a:srgbClr val="FFB3FF"/>
              </a:gs>
              <a:gs pos="64999">
                <a:srgbClr val="F0EBD5"/>
              </a:gs>
              <a:gs pos="100000">
                <a:srgbClr val="FFB3FF"/>
              </a:gs>
            </a:gsLst>
            <a:lin ang="5400000" scaled="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u="sng" dirty="0" smtClean="0">
                <a:solidFill>
                  <a:srgbClr val="FF0000"/>
                </a:solidFill>
              </a:rPr>
              <a:t>ข้อสังเกต</a:t>
            </a:r>
            <a:r>
              <a:rPr lang="th-TH" sz="2400" dirty="0" smtClean="0">
                <a:solidFill>
                  <a:srgbClr val="FF0000"/>
                </a:solidFill>
              </a:rPr>
              <a:t> 	</a:t>
            </a:r>
          </a:p>
          <a:p>
            <a:r>
              <a:rPr lang="th-TH" sz="2400" dirty="0">
                <a:solidFill>
                  <a:srgbClr val="FF0000"/>
                </a:solidFill>
              </a:rPr>
              <a:t>	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th-TH" sz="2400" dirty="0" smtClean="0">
                <a:solidFill>
                  <a:schemeClr val="tx1"/>
                </a:solidFill>
              </a:rPr>
              <a:t>	๒.  กลางคำเป็น ย ประสมสระ  (</a:t>
            </a:r>
            <a:r>
              <a:rPr lang="th-TH" sz="2400" u="sng" dirty="0" smtClean="0">
                <a:solidFill>
                  <a:schemeClr val="tx1"/>
                </a:solidFill>
              </a:rPr>
              <a:t>จะเป็นสนธิสระ </a:t>
            </a:r>
            <a:r>
              <a:rPr lang="th-TH" sz="2400" u="sng" dirty="0" err="1" smtClean="0">
                <a:solidFill>
                  <a:schemeClr val="tx1"/>
                </a:solidFill>
              </a:rPr>
              <a:t>อิ</a:t>
            </a:r>
            <a:r>
              <a:rPr lang="th-TH" sz="2400" u="sng" dirty="0" smtClean="0">
                <a:solidFill>
                  <a:schemeClr val="tx1"/>
                </a:solidFill>
              </a:rPr>
              <a:t>,อี  กับสระอื่น  เปลี่ยน  ย  เปลี่ยน อ  เป็น อา)</a:t>
            </a:r>
            <a:r>
              <a:rPr lang="th-TH" sz="2400" b="1" dirty="0">
                <a:solidFill>
                  <a:schemeClr val="tx1"/>
                </a:solidFill>
              </a:rPr>
              <a:t>	</a:t>
            </a:r>
          </a:p>
        </p:txBody>
      </p:sp>
      <p:grpSp>
        <p:nvGrpSpPr>
          <p:cNvPr id="6" name="กลุ่ม 5"/>
          <p:cNvGrpSpPr/>
          <p:nvPr/>
        </p:nvGrpSpPr>
        <p:grpSpPr>
          <a:xfrm>
            <a:off x="1115616" y="4077072"/>
            <a:ext cx="6624736" cy="599005"/>
            <a:chOff x="587861" y="3901916"/>
            <a:chExt cx="7368515" cy="964704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สามัคคี</a:t>
              </a:r>
              <a:endParaRPr lang="th-TH" b="1" dirty="0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3563888" y="3952220"/>
              <a:ext cx="122231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อาจารย์</a:t>
              </a:r>
              <a:endParaRPr lang="th-TH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0" name="ลูกศรเชื่อมต่อแบบตรง 9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สี่เหลี่ยมผืนผ้า 10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สามัค</a:t>
              </a:r>
              <a:r>
                <a:rPr lang="th-TH" b="1" dirty="0" smtClean="0"/>
                <a:t>ยา</a:t>
              </a:r>
              <a:r>
                <a:rPr lang="th-TH" b="1" dirty="0" err="1" smtClean="0"/>
                <a:t>จารย์</a:t>
              </a:r>
              <a:endParaRPr lang="th-TH" b="1" dirty="0"/>
            </a:p>
          </p:txBody>
        </p:sp>
      </p:grpSp>
      <p:grpSp>
        <p:nvGrpSpPr>
          <p:cNvPr id="12" name="กลุ่ม 11"/>
          <p:cNvGrpSpPr/>
          <p:nvPr/>
        </p:nvGrpSpPr>
        <p:grpSpPr>
          <a:xfrm>
            <a:off x="1115616" y="5013176"/>
            <a:ext cx="6624736" cy="599005"/>
            <a:chOff x="587861" y="3901916"/>
            <a:chExt cx="7368515" cy="964704"/>
          </a:xfrm>
        </p:grpSpPr>
        <p:sp>
          <p:nvSpPr>
            <p:cNvPr id="13" name="สี่เหลี่ยมผืนผ้า 12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ราชินี</a:t>
              </a:r>
              <a:endParaRPr lang="th-TH" b="1" dirty="0"/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3563888" y="3952220"/>
              <a:ext cx="122231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อนุสรณ์</a:t>
              </a:r>
              <a:endParaRPr lang="th-TH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6" name="ลูกศรเชื่อมต่อแบบตรง 15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สี่เหลี่ยมผืนผ้า 16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ราชินยานุสรณ์</a:t>
              </a:r>
              <a:endParaRPr lang="th-TH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6475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5939" y="404664"/>
            <a:ext cx="5588389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4800" b="1" dirty="0" smtClean="0"/>
              <a:t>คำสมาสที่มีการสนธิ (คำสนธิ)</a:t>
            </a:r>
            <a:endParaRPr lang="th-TH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560840" cy="1569660"/>
          </a:xfrm>
          <a:prstGeom prst="rect">
            <a:avLst/>
          </a:prstGeom>
          <a:gradFill>
            <a:gsLst>
              <a:gs pos="0">
                <a:srgbClr val="FFB3FF"/>
              </a:gs>
              <a:gs pos="64999">
                <a:srgbClr val="F0EBD5"/>
              </a:gs>
              <a:gs pos="100000">
                <a:srgbClr val="FFB3FF"/>
              </a:gs>
            </a:gsLst>
            <a:lin ang="5400000" scaled="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u="sng" dirty="0" smtClean="0">
                <a:solidFill>
                  <a:srgbClr val="FF0000"/>
                </a:solidFill>
              </a:rPr>
              <a:t>ข้อสังเกต</a:t>
            </a:r>
            <a:r>
              <a:rPr lang="th-TH" sz="2400" dirty="0" smtClean="0">
                <a:solidFill>
                  <a:srgbClr val="FF0000"/>
                </a:solidFill>
              </a:rPr>
              <a:t> 	</a:t>
            </a:r>
          </a:p>
          <a:p>
            <a:r>
              <a:rPr lang="th-TH" sz="2400" dirty="0">
                <a:solidFill>
                  <a:srgbClr val="FF0000"/>
                </a:solidFill>
              </a:rPr>
              <a:t>	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th-TH" sz="2400" dirty="0" smtClean="0">
                <a:solidFill>
                  <a:schemeClr val="tx1"/>
                </a:solidFill>
              </a:rPr>
              <a:t>	๓.  กลางคำเป็น ว ประสมสระ  (</a:t>
            </a:r>
            <a:r>
              <a:rPr lang="th-TH" sz="2400" u="sng" dirty="0" smtClean="0">
                <a:solidFill>
                  <a:schemeClr val="tx1"/>
                </a:solidFill>
              </a:rPr>
              <a:t>จะเป็นสนธิสระ อุ,อู  กับสระอื่น  เปลี่ยน  ว  เปลี่ยน อ  เป็น อา)</a:t>
            </a:r>
            <a:r>
              <a:rPr lang="th-TH" sz="2400" b="1" dirty="0">
                <a:solidFill>
                  <a:schemeClr val="tx1"/>
                </a:solidFill>
              </a:rPr>
              <a:t>	</a:t>
            </a:r>
          </a:p>
        </p:txBody>
      </p:sp>
      <p:grpSp>
        <p:nvGrpSpPr>
          <p:cNvPr id="6" name="กลุ่ม 5"/>
          <p:cNvGrpSpPr/>
          <p:nvPr/>
        </p:nvGrpSpPr>
        <p:grpSpPr>
          <a:xfrm>
            <a:off x="1115616" y="4077072"/>
            <a:ext cx="6624736" cy="599005"/>
            <a:chOff x="587861" y="3901916"/>
            <a:chExt cx="7368515" cy="964704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จักขุ</a:t>
              </a:r>
              <a:endParaRPr lang="th-TH" b="1" dirty="0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3563888" y="3952220"/>
              <a:ext cx="122231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อาพาธ</a:t>
              </a:r>
              <a:endParaRPr lang="th-TH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0" name="ลูกศรเชื่อมต่อแบบตรง 9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สี่เหลี่ยมผืนผ้า 10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จักขวาพาธ</a:t>
              </a:r>
              <a:endParaRPr lang="th-TH" b="1" dirty="0"/>
            </a:p>
          </p:txBody>
        </p:sp>
      </p:grpSp>
      <p:grpSp>
        <p:nvGrpSpPr>
          <p:cNvPr id="12" name="กลุ่ม 11"/>
          <p:cNvGrpSpPr/>
          <p:nvPr/>
        </p:nvGrpSpPr>
        <p:grpSpPr>
          <a:xfrm>
            <a:off x="1115616" y="5013176"/>
            <a:ext cx="6624736" cy="599005"/>
            <a:chOff x="587861" y="3901916"/>
            <a:chExt cx="7368515" cy="964704"/>
          </a:xfrm>
        </p:grpSpPr>
        <p:sp>
          <p:nvSpPr>
            <p:cNvPr id="13" name="สี่เหลี่ยมผืนผ้า 12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ธนู</a:t>
              </a:r>
              <a:endParaRPr lang="th-TH" b="1" dirty="0"/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3563888" y="3952220"/>
              <a:ext cx="122231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อาคม</a:t>
              </a:r>
              <a:endParaRPr lang="th-TH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6" name="ลูกศรเชื่อมต่อแบบตรง 15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สี่เหลี่ยมผืนผ้า 16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ธันวาคม</a:t>
              </a:r>
              <a:endParaRPr lang="th-TH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6220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5939" y="404664"/>
            <a:ext cx="5588389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4800" b="1" dirty="0" smtClean="0"/>
              <a:t>คำสมาสที่มีการสนธิ (คำสนธิ)</a:t>
            </a:r>
            <a:endParaRPr lang="th-TH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560840" cy="1569660"/>
          </a:xfrm>
          <a:prstGeom prst="rect">
            <a:avLst/>
          </a:prstGeom>
          <a:gradFill>
            <a:gsLst>
              <a:gs pos="0">
                <a:srgbClr val="FFB3FF"/>
              </a:gs>
              <a:gs pos="64999">
                <a:srgbClr val="F0EBD5"/>
              </a:gs>
              <a:gs pos="100000">
                <a:srgbClr val="FFB3FF"/>
              </a:gs>
            </a:gsLst>
            <a:lin ang="5400000" scaled="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u="sng" dirty="0" smtClean="0">
                <a:solidFill>
                  <a:srgbClr val="FF0000"/>
                </a:solidFill>
              </a:rPr>
              <a:t>ข้อสังเกต</a:t>
            </a:r>
            <a:r>
              <a:rPr lang="th-TH" sz="2400" dirty="0" smtClean="0">
                <a:solidFill>
                  <a:srgbClr val="FF0000"/>
                </a:solidFill>
              </a:rPr>
              <a:t> 	</a:t>
            </a:r>
          </a:p>
          <a:p>
            <a:r>
              <a:rPr lang="th-TH" sz="2400" dirty="0">
                <a:solidFill>
                  <a:srgbClr val="FF0000"/>
                </a:solidFill>
              </a:rPr>
              <a:t>	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th-TH" sz="2400" dirty="0" smtClean="0">
                <a:solidFill>
                  <a:schemeClr val="tx1"/>
                </a:solidFill>
              </a:rPr>
              <a:t>	๔.  กลางคำเป็น ม ประสมสระ ( </a:t>
            </a:r>
            <a:r>
              <a:rPr lang="th-TH" sz="2400" u="sng" dirty="0" smtClean="0">
                <a:solidFill>
                  <a:schemeClr val="tx1"/>
                </a:solidFill>
              </a:rPr>
              <a:t>จะเป็นสนธินิคหิต กับสระ  เปลี่ยน นิคหิต เป็น ม  ตัด  อ  ออก)</a:t>
            </a:r>
            <a:r>
              <a:rPr lang="th-TH" sz="2400" b="1" dirty="0">
                <a:solidFill>
                  <a:schemeClr val="tx1"/>
                </a:solidFill>
              </a:rPr>
              <a:t>	</a:t>
            </a:r>
          </a:p>
        </p:txBody>
      </p:sp>
      <p:grpSp>
        <p:nvGrpSpPr>
          <p:cNvPr id="6" name="กลุ่ม 5"/>
          <p:cNvGrpSpPr/>
          <p:nvPr/>
        </p:nvGrpSpPr>
        <p:grpSpPr>
          <a:xfrm>
            <a:off x="1115616" y="4077072"/>
            <a:ext cx="6624736" cy="599005"/>
            <a:chOff x="587861" y="3901916"/>
            <a:chExt cx="7368515" cy="964704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สํ</a:t>
              </a:r>
              <a:endParaRPr lang="th-TH" b="1" dirty="0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3563888" y="3952220"/>
              <a:ext cx="122231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อาคม</a:t>
              </a:r>
              <a:endParaRPr lang="th-TH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0" name="ลูกศรเชื่อมต่อแบบตรง 9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สี่เหลี่ยมผืนผ้า 10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สมาคม</a:t>
              </a:r>
              <a:endParaRPr lang="th-TH" b="1" dirty="0"/>
            </a:p>
          </p:txBody>
        </p:sp>
      </p:grpSp>
      <p:grpSp>
        <p:nvGrpSpPr>
          <p:cNvPr id="12" name="กลุ่ม 11"/>
          <p:cNvGrpSpPr/>
          <p:nvPr/>
        </p:nvGrpSpPr>
        <p:grpSpPr>
          <a:xfrm>
            <a:off x="1115616" y="5013176"/>
            <a:ext cx="6624736" cy="599005"/>
            <a:chOff x="587861" y="3901916"/>
            <a:chExt cx="7368515" cy="964704"/>
          </a:xfrm>
        </p:grpSpPr>
        <p:sp>
          <p:nvSpPr>
            <p:cNvPr id="13" name="สี่เหลี่ยมผืนผ้า 12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สํ</a:t>
              </a:r>
              <a:endParaRPr lang="th-TH" b="1" dirty="0"/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3563888" y="3952220"/>
              <a:ext cx="122231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 dirty="0" smtClean="0"/>
            </a:p>
            <a:p>
              <a:pPr algn="ctr"/>
              <a:endParaRPr lang="th-TH" b="1" dirty="0"/>
            </a:p>
            <a:p>
              <a:pPr algn="ctr"/>
              <a:endParaRPr lang="th-TH" b="1" dirty="0" smtClean="0"/>
            </a:p>
            <a:p>
              <a:pPr algn="ctr"/>
              <a:endParaRPr lang="th-TH" b="1" dirty="0"/>
            </a:p>
            <a:p>
              <a:pPr algn="ctr"/>
              <a:endParaRPr lang="th-TH" b="1" dirty="0" smtClean="0"/>
            </a:p>
            <a:p>
              <a:pPr algn="ctr"/>
              <a:r>
                <a:rPr lang="th-TH" b="1" dirty="0" smtClean="0"/>
                <a:t>อิทธิ</a:t>
              </a:r>
              <a:endParaRPr lang="th-TH" b="1" dirty="0"/>
            </a:p>
            <a:p>
              <a:pPr algn="ctr"/>
              <a:endParaRPr lang="th-TH" b="1" dirty="0" smtClean="0"/>
            </a:p>
            <a:p>
              <a:pPr algn="ctr"/>
              <a:endParaRPr lang="th-TH" b="1" dirty="0"/>
            </a:p>
            <a:p>
              <a:pPr algn="ctr"/>
              <a:endParaRPr lang="th-TH" b="1" dirty="0" smtClean="0"/>
            </a:p>
            <a:p>
              <a:pPr algn="ctr"/>
              <a:endParaRPr lang="th-TH" b="1" dirty="0"/>
            </a:p>
            <a:p>
              <a:pPr algn="ctr"/>
              <a:endParaRPr lang="th-TH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6" name="ลูกศรเชื่อมต่อแบบตรง 15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สี่เหลี่ยมผืนผ้า 16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สมิทธิ</a:t>
              </a:r>
              <a:endParaRPr lang="th-TH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8803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5939" y="404664"/>
            <a:ext cx="5588389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4800" b="1" dirty="0" smtClean="0"/>
              <a:t>คำสมาสที่มีการสนธิ (คำสนธิ)</a:t>
            </a:r>
            <a:endParaRPr lang="th-TH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560840" cy="1569660"/>
          </a:xfrm>
          <a:prstGeom prst="rect">
            <a:avLst/>
          </a:prstGeom>
          <a:gradFill>
            <a:gsLst>
              <a:gs pos="0">
                <a:srgbClr val="FFB3FF"/>
              </a:gs>
              <a:gs pos="64999">
                <a:srgbClr val="F0EBD5"/>
              </a:gs>
              <a:gs pos="100000">
                <a:srgbClr val="FFB3FF"/>
              </a:gs>
            </a:gsLst>
            <a:lin ang="5400000" scaled="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u="sng" dirty="0" smtClean="0">
                <a:solidFill>
                  <a:srgbClr val="FF0000"/>
                </a:solidFill>
              </a:rPr>
              <a:t>ข้อสังเกต</a:t>
            </a:r>
            <a:r>
              <a:rPr lang="th-TH" sz="2400" dirty="0" smtClean="0">
                <a:solidFill>
                  <a:srgbClr val="FF0000"/>
                </a:solidFill>
              </a:rPr>
              <a:t> 	</a:t>
            </a:r>
          </a:p>
          <a:p>
            <a:r>
              <a:rPr lang="th-TH" sz="2400" dirty="0">
                <a:solidFill>
                  <a:srgbClr val="FF0000"/>
                </a:solidFill>
              </a:rPr>
              <a:t>	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th-TH" sz="2400" dirty="0" smtClean="0">
                <a:solidFill>
                  <a:schemeClr val="tx1"/>
                </a:solidFill>
              </a:rPr>
              <a:t>	๕.  กลางคำเป็น  ง  ประสมสระ ( </a:t>
            </a:r>
            <a:r>
              <a:rPr lang="th-TH" sz="2400" u="sng" dirty="0" smtClean="0">
                <a:solidFill>
                  <a:schemeClr val="tx1"/>
                </a:solidFill>
              </a:rPr>
              <a:t>จะเป็นสนธินิคหิต กับเศษ</a:t>
            </a:r>
            <a:r>
              <a:rPr lang="th-TH" sz="2400" u="sng" dirty="0">
                <a:solidFill>
                  <a:schemeClr val="tx1"/>
                </a:solidFill>
              </a:rPr>
              <a:t>วรรค  เปลี่ยนนิคหิต </a:t>
            </a:r>
            <a:r>
              <a:rPr lang="th-TH" sz="2400" u="sng" dirty="0" smtClean="0">
                <a:solidFill>
                  <a:schemeClr val="tx1"/>
                </a:solidFill>
              </a:rPr>
              <a:t>นิคหิต เป็น ง  กับไม้หันอากาศ)</a:t>
            </a:r>
            <a:r>
              <a:rPr lang="th-TH" sz="2400" b="1" dirty="0">
                <a:solidFill>
                  <a:schemeClr val="tx1"/>
                </a:solidFill>
              </a:rPr>
              <a:t>	</a:t>
            </a:r>
          </a:p>
        </p:txBody>
      </p:sp>
      <p:grpSp>
        <p:nvGrpSpPr>
          <p:cNvPr id="6" name="กลุ่ม 5"/>
          <p:cNvGrpSpPr/>
          <p:nvPr/>
        </p:nvGrpSpPr>
        <p:grpSpPr>
          <a:xfrm>
            <a:off x="1115616" y="4077072"/>
            <a:ext cx="6624736" cy="599005"/>
            <a:chOff x="587861" y="3901916"/>
            <a:chExt cx="7368515" cy="964704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สํ</a:t>
              </a:r>
              <a:endParaRPr lang="th-TH" b="1" dirty="0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3563888" y="3952220"/>
              <a:ext cx="122231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สาร</a:t>
              </a:r>
              <a:endParaRPr lang="th-TH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0" name="ลูกศรเชื่อมต่อแบบตรง 9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สี่เหลี่ยมผืนผ้า 10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สังสาร</a:t>
              </a:r>
              <a:endParaRPr lang="th-TH" b="1" dirty="0"/>
            </a:p>
          </p:txBody>
        </p:sp>
      </p:grpSp>
      <p:grpSp>
        <p:nvGrpSpPr>
          <p:cNvPr id="12" name="กลุ่ม 11"/>
          <p:cNvGrpSpPr/>
          <p:nvPr/>
        </p:nvGrpSpPr>
        <p:grpSpPr>
          <a:xfrm>
            <a:off x="1115616" y="5013176"/>
            <a:ext cx="6624736" cy="599005"/>
            <a:chOff x="587861" y="3901916"/>
            <a:chExt cx="7368515" cy="964704"/>
          </a:xfrm>
        </p:grpSpPr>
        <p:sp>
          <p:nvSpPr>
            <p:cNvPr id="13" name="สี่เหลี่ยมผืนผ้า 12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สํ</a:t>
              </a:r>
              <a:endParaRPr lang="th-TH" b="1" dirty="0"/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3563888" y="3952220"/>
              <a:ext cx="122231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 dirty="0" smtClean="0"/>
            </a:p>
            <a:p>
              <a:pPr algn="ctr"/>
              <a:endParaRPr lang="th-TH" b="1" dirty="0" smtClean="0"/>
            </a:p>
            <a:p>
              <a:pPr algn="ctr"/>
              <a:endParaRPr lang="th-TH" b="1" dirty="0"/>
            </a:p>
            <a:p>
              <a:pPr algn="ctr"/>
              <a:endParaRPr lang="th-TH" b="1" dirty="0" smtClean="0"/>
            </a:p>
            <a:p>
              <a:pPr algn="ctr"/>
              <a:endParaRPr lang="th-TH" b="1" dirty="0" smtClean="0"/>
            </a:p>
            <a:p>
              <a:pPr algn="ctr"/>
              <a:r>
                <a:rPr lang="th-TH" b="1" dirty="0" smtClean="0"/>
                <a:t>สรรค์</a:t>
              </a:r>
              <a:endParaRPr lang="th-TH" b="1" dirty="0"/>
            </a:p>
            <a:p>
              <a:pPr algn="ctr"/>
              <a:endParaRPr lang="th-TH" b="1" dirty="0" smtClean="0"/>
            </a:p>
            <a:p>
              <a:pPr algn="ctr"/>
              <a:endParaRPr lang="th-TH" b="1" dirty="0"/>
            </a:p>
            <a:p>
              <a:pPr algn="ctr"/>
              <a:endParaRPr lang="th-TH" b="1" dirty="0" smtClean="0"/>
            </a:p>
            <a:p>
              <a:pPr algn="ctr"/>
              <a:endParaRPr lang="th-TH" b="1" dirty="0"/>
            </a:p>
            <a:p>
              <a:pPr algn="ctr"/>
              <a:endParaRPr lang="th-TH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6" name="ลูกศรเชื่อมต่อแบบตรง 15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สี่เหลี่ยมผืนผ้า 16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สังสรรค์</a:t>
              </a:r>
              <a:endParaRPr lang="th-TH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9278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5939" y="404664"/>
            <a:ext cx="5588389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4800" b="1" dirty="0" smtClean="0"/>
              <a:t>คำสมาสที่มีการสนธิ (คำสนธิ)</a:t>
            </a:r>
            <a:endParaRPr lang="th-TH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560840" cy="1569660"/>
          </a:xfrm>
          <a:prstGeom prst="rect">
            <a:avLst/>
          </a:prstGeom>
          <a:gradFill>
            <a:gsLst>
              <a:gs pos="0">
                <a:srgbClr val="FFB3FF"/>
              </a:gs>
              <a:gs pos="64999">
                <a:srgbClr val="F0EBD5"/>
              </a:gs>
              <a:gs pos="100000">
                <a:srgbClr val="FFB3FF"/>
              </a:gs>
            </a:gsLst>
            <a:lin ang="5400000" scaled="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u="sng" dirty="0" smtClean="0">
                <a:solidFill>
                  <a:srgbClr val="FF0000"/>
                </a:solidFill>
              </a:rPr>
              <a:t>ข้อสังเกต</a:t>
            </a:r>
            <a:r>
              <a:rPr lang="th-TH" sz="2400" dirty="0" smtClean="0">
                <a:solidFill>
                  <a:srgbClr val="FF0000"/>
                </a:solidFill>
              </a:rPr>
              <a:t> 	</a:t>
            </a:r>
          </a:p>
          <a:p>
            <a:r>
              <a:rPr lang="th-TH" sz="2400" dirty="0">
                <a:solidFill>
                  <a:srgbClr val="FF0000"/>
                </a:solidFill>
              </a:rPr>
              <a:t>	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th-TH" sz="2400" dirty="0" smtClean="0">
                <a:solidFill>
                  <a:schemeClr val="tx1"/>
                </a:solidFill>
              </a:rPr>
              <a:t>	๖.  กลางคำเป็น  โ  ( </a:t>
            </a:r>
            <a:r>
              <a:rPr lang="th-TH" sz="2400" u="sng" dirty="0" smtClean="0">
                <a:solidFill>
                  <a:schemeClr val="tx1"/>
                </a:solidFill>
              </a:rPr>
              <a:t>จะเป็นสนธิพยัญชนะ  จะเกิดจาก  การเปลี่ยน  ไม้หันอากาศ  กับ ส   เป็น  โ)</a:t>
            </a:r>
            <a:r>
              <a:rPr lang="th-TH" sz="2400" b="1" dirty="0">
                <a:solidFill>
                  <a:schemeClr val="tx1"/>
                </a:solidFill>
              </a:rPr>
              <a:t>	</a:t>
            </a:r>
          </a:p>
        </p:txBody>
      </p:sp>
      <p:grpSp>
        <p:nvGrpSpPr>
          <p:cNvPr id="6" name="กลุ่ม 5"/>
          <p:cNvGrpSpPr/>
          <p:nvPr/>
        </p:nvGrpSpPr>
        <p:grpSpPr>
          <a:xfrm>
            <a:off x="1115616" y="4077072"/>
            <a:ext cx="6624736" cy="599005"/>
            <a:chOff x="587861" y="3901916"/>
            <a:chExt cx="7368515" cy="964704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มนัส</a:t>
              </a:r>
              <a:endParaRPr lang="th-TH" b="1" dirty="0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3563888" y="3952220"/>
              <a:ext cx="122231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ภาพ</a:t>
              </a:r>
              <a:endParaRPr lang="th-TH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0" name="ลูกศรเชื่อมต่อแบบตรง 9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สี่เหลี่ยมผืนผ้า 10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มโนภาพ</a:t>
              </a:r>
            </a:p>
          </p:txBody>
        </p:sp>
      </p:grpSp>
      <p:grpSp>
        <p:nvGrpSpPr>
          <p:cNvPr id="12" name="กลุ่ม 11"/>
          <p:cNvGrpSpPr/>
          <p:nvPr/>
        </p:nvGrpSpPr>
        <p:grpSpPr>
          <a:xfrm>
            <a:off x="1115616" y="5013177"/>
            <a:ext cx="6624736" cy="688845"/>
            <a:chOff x="587861" y="3901916"/>
            <a:chExt cx="7368515" cy="1109392"/>
          </a:xfrm>
        </p:grpSpPr>
        <p:sp>
          <p:nvSpPr>
            <p:cNvPr id="13" name="สี่เหลี่ยมผืนผ้า 12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ศิรัส</a:t>
              </a:r>
              <a:endParaRPr lang="th-TH" b="1" dirty="0"/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3551286" y="4133855"/>
              <a:ext cx="1188786" cy="877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 dirty="0" smtClean="0"/>
            </a:p>
            <a:p>
              <a:pPr algn="ctr"/>
              <a:endParaRPr lang="th-TH" b="1" dirty="0" smtClean="0"/>
            </a:p>
            <a:p>
              <a:pPr algn="ctr"/>
              <a:endParaRPr lang="th-TH" b="1" dirty="0" smtClean="0"/>
            </a:p>
            <a:p>
              <a:pPr algn="ctr"/>
              <a:r>
                <a:rPr lang="th-TH" b="1" dirty="0" err="1" smtClean="0"/>
                <a:t>เพฐน์</a:t>
              </a:r>
              <a:endParaRPr lang="th-TH" b="1" dirty="0"/>
            </a:p>
            <a:p>
              <a:pPr algn="ctr"/>
              <a:endParaRPr lang="th-TH" b="1" dirty="0" smtClean="0"/>
            </a:p>
            <a:p>
              <a:pPr algn="ctr"/>
              <a:endParaRPr lang="th-TH" b="1" dirty="0"/>
            </a:p>
            <a:p>
              <a:pPr algn="ctr"/>
              <a:endParaRPr lang="th-TH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6" name="ลูกศรเชื่อมต่อแบบตรง 15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สี่เหลี่ยมผืนผ้า 16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ศิ</a:t>
              </a:r>
              <a:r>
                <a:rPr lang="th-TH" b="1" dirty="0" smtClean="0"/>
                <a:t>โร</a:t>
              </a:r>
              <a:r>
                <a:rPr lang="th-TH" b="1" dirty="0" err="1" smtClean="0"/>
                <a:t>เพฐน์</a:t>
              </a:r>
              <a:endParaRPr lang="th-TH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1434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5939" y="404664"/>
            <a:ext cx="5588389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4800" b="1" dirty="0" smtClean="0"/>
              <a:t>คำสมาสที่มีการสนธิ (คำสนธิ)</a:t>
            </a:r>
            <a:endParaRPr lang="th-TH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560840" cy="1569660"/>
          </a:xfrm>
          <a:prstGeom prst="rect">
            <a:avLst/>
          </a:prstGeom>
          <a:gradFill>
            <a:gsLst>
              <a:gs pos="0">
                <a:srgbClr val="FFB3FF"/>
              </a:gs>
              <a:gs pos="64999">
                <a:srgbClr val="F0EBD5"/>
              </a:gs>
              <a:gs pos="100000">
                <a:srgbClr val="FFB3FF"/>
              </a:gs>
            </a:gsLst>
            <a:lin ang="5400000" scaled="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u="sng" dirty="0" smtClean="0">
                <a:solidFill>
                  <a:srgbClr val="FF0000"/>
                </a:solidFill>
              </a:rPr>
              <a:t>ข้อสังเกต</a:t>
            </a:r>
            <a:r>
              <a:rPr lang="th-TH" sz="2400" dirty="0" smtClean="0">
                <a:solidFill>
                  <a:srgbClr val="FF0000"/>
                </a:solidFill>
              </a:rPr>
              <a:t> 	</a:t>
            </a:r>
          </a:p>
          <a:p>
            <a:r>
              <a:rPr lang="th-TH" sz="2400" dirty="0">
                <a:solidFill>
                  <a:srgbClr val="FF0000"/>
                </a:solidFill>
              </a:rPr>
              <a:t>	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th-TH" sz="2400" dirty="0" smtClean="0">
                <a:solidFill>
                  <a:schemeClr val="tx1"/>
                </a:solidFill>
              </a:rPr>
              <a:t>	๗.  กลางคำเป็น  ร  (เป็นคำสนธิพยัญชนะ  คำที่เป็น  </a:t>
            </a:r>
            <a:r>
              <a:rPr lang="th-TH" sz="2400" dirty="0" err="1" smtClean="0">
                <a:solidFill>
                  <a:schemeClr val="tx1"/>
                </a:solidFill>
              </a:rPr>
              <a:t>นิส</a:t>
            </a:r>
            <a:r>
              <a:rPr lang="th-TH" sz="2400" dirty="0" smtClean="0">
                <a:solidFill>
                  <a:schemeClr val="tx1"/>
                </a:solidFill>
              </a:rPr>
              <a:t>  </a:t>
            </a:r>
            <a:r>
              <a:rPr lang="th-TH" sz="2400" dirty="0" err="1" smtClean="0">
                <a:solidFill>
                  <a:schemeClr val="tx1"/>
                </a:solidFill>
              </a:rPr>
              <a:t>ทุส</a:t>
            </a:r>
            <a:r>
              <a:rPr lang="th-TH" sz="2400" dirty="0" smtClean="0">
                <a:solidFill>
                  <a:schemeClr val="tx1"/>
                </a:solidFill>
              </a:rPr>
              <a:t>  </a:t>
            </a:r>
            <a:r>
              <a:rPr lang="th-TH" sz="2400" u="sng" dirty="0" smtClean="0">
                <a:solidFill>
                  <a:schemeClr val="tx1"/>
                </a:solidFill>
              </a:rPr>
              <a:t>จะเกิดจาก  การเปลี่ยน   ส   เป็น  ร  )</a:t>
            </a:r>
            <a:r>
              <a:rPr lang="th-TH" sz="2400" b="1" dirty="0">
                <a:solidFill>
                  <a:schemeClr val="tx1"/>
                </a:solidFill>
              </a:rPr>
              <a:t>	</a:t>
            </a:r>
          </a:p>
        </p:txBody>
      </p:sp>
      <p:grpSp>
        <p:nvGrpSpPr>
          <p:cNvPr id="6" name="กลุ่ม 5"/>
          <p:cNvGrpSpPr/>
          <p:nvPr/>
        </p:nvGrpSpPr>
        <p:grpSpPr>
          <a:xfrm>
            <a:off x="1115616" y="4077072"/>
            <a:ext cx="6624736" cy="599005"/>
            <a:chOff x="587861" y="3901916"/>
            <a:chExt cx="7368515" cy="964704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นิส</a:t>
              </a:r>
              <a:endParaRPr lang="th-TH" b="1" dirty="0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3563888" y="3952220"/>
              <a:ext cx="122231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ชน</a:t>
              </a:r>
              <a:endParaRPr lang="th-TH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0" name="ลูกศรเชื่อมต่อแบบตรง 9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สี่เหลี่ยมผืนผ้า 10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นิรชน</a:t>
              </a:r>
            </a:p>
          </p:txBody>
        </p:sp>
      </p:grpSp>
      <p:grpSp>
        <p:nvGrpSpPr>
          <p:cNvPr id="12" name="กลุ่ม 11"/>
          <p:cNvGrpSpPr/>
          <p:nvPr/>
        </p:nvGrpSpPr>
        <p:grpSpPr>
          <a:xfrm>
            <a:off x="1115616" y="5013177"/>
            <a:ext cx="6624736" cy="688845"/>
            <a:chOff x="587861" y="3901916"/>
            <a:chExt cx="7368515" cy="1109392"/>
          </a:xfrm>
        </p:grpSpPr>
        <p:sp>
          <p:nvSpPr>
            <p:cNvPr id="13" name="สี่เหลี่ยมผืนผ้า 12"/>
            <p:cNvSpPr/>
            <p:nvPr/>
          </p:nvSpPr>
          <p:spPr>
            <a:xfrm>
              <a:off x="587861" y="3952220"/>
              <a:ext cx="1514163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ทุส</a:t>
              </a:r>
              <a:endParaRPr lang="th-TH" b="1" dirty="0"/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3551286" y="4133855"/>
              <a:ext cx="1188786" cy="877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ชน</a:t>
              </a:r>
              <a:endParaRPr lang="th-TH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90175" y="4017886"/>
              <a:ext cx="362853" cy="8405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16" name="ลูกศรเชื่อมต่อแบบตรง 15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สี่เหลี่ยมผืนผ้า 16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smtClean="0"/>
                <a:t>ทุรชน</a:t>
              </a:r>
              <a:endParaRPr lang="th-TH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3072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2627784" y="260648"/>
            <a:ext cx="3184167" cy="12328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ln w="3175">
                  <a:solidFill>
                    <a:schemeClr val="tx1"/>
                  </a:solidFill>
                </a:ln>
              </a:rPr>
              <a:t>คำมูล</a:t>
            </a:r>
            <a:endParaRPr lang="th-TH" sz="5400" b="1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330250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๑. เป็นคำดั่งเดิมมีอยู่ทุกภาษา  </a:t>
            </a:r>
            <a:endParaRPr lang="th-TH" dirty="0"/>
          </a:p>
        </p:txBody>
      </p:sp>
      <p:sp>
        <p:nvSpPr>
          <p:cNvPr id="6" name="วงรี 5"/>
          <p:cNvSpPr/>
          <p:nvPr/>
        </p:nvSpPr>
        <p:spPr>
          <a:xfrm>
            <a:off x="3995936" y="1844824"/>
            <a:ext cx="108012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เช่น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445957" y="1988840"/>
            <a:ext cx="361188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กิน  นั่ง  เดิน   วิ่ง  จาน   ชาม  โต๊ะ  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333389" y="3068960"/>
            <a:ext cx="3365024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/>
              <a:t>๒</a:t>
            </a:r>
            <a:r>
              <a:rPr lang="th-TH" dirty="0" smtClean="0"/>
              <a:t>. แยกพยางค์ออกจากกันไม่ได้  </a:t>
            </a:r>
          </a:p>
          <a:p>
            <a:r>
              <a:rPr lang="th-TH" dirty="0"/>
              <a:t> </a:t>
            </a:r>
            <a:r>
              <a:rPr lang="th-TH" dirty="0" smtClean="0"/>
              <a:t>    แยกแล้วคำบางคำจะไม่มี</a:t>
            </a:r>
          </a:p>
          <a:p>
            <a:r>
              <a:rPr lang="th-TH" dirty="0"/>
              <a:t> </a:t>
            </a:r>
            <a:r>
              <a:rPr lang="th-TH" dirty="0" smtClean="0"/>
              <a:t>    ความหมาย  </a:t>
            </a:r>
            <a:endParaRPr lang="th-TH" dirty="0"/>
          </a:p>
        </p:txBody>
      </p:sp>
      <p:sp>
        <p:nvSpPr>
          <p:cNvPr id="9" name="วงรี 8"/>
          <p:cNvSpPr/>
          <p:nvPr/>
        </p:nvSpPr>
        <p:spPr>
          <a:xfrm>
            <a:off x="3995936" y="3090664"/>
            <a:ext cx="108012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เช่น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3068960"/>
            <a:ext cx="352839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/>
              <a:t>กระถาง  (กระ   </a:t>
            </a:r>
            <a:r>
              <a:rPr lang="th-TH" dirty="0" smtClean="0"/>
              <a:t>ถาง</a:t>
            </a:r>
            <a:r>
              <a:rPr lang="th-TH" dirty="0"/>
              <a:t>)</a:t>
            </a:r>
          </a:p>
          <a:p>
            <a:r>
              <a:rPr lang="th-TH" dirty="0"/>
              <a:t>    -  คำว่า  กระ  ไม่มีความหมาย</a:t>
            </a:r>
          </a:p>
        </p:txBody>
      </p:sp>
      <p:cxnSp>
        <p:nvCxnSpPr>
          <p:cNvPr id="12" name="ตัวเชื่อมต่อตรง 11"/>
          <p:cNvCxnSpPr/>
          <p:nvPr/>
        </p:nvCxnSpPr>
        <p:spPr>
          <a:xfrm>
            <a:off x="7020272" y="314096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8104" y="4221088"/>
            <a:ext cx="352839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สวัสดี  (</a:t>
            </a:r>
            <a:r>
              <a:rPr lang="th-TH" dirty="0" err="1" smtClean="0"/>
              <a:t>สวัส</a:t>
            </a:r>
            <a:r>
              <a:rPr lang="th-TH" dirty="0" smtClean="0"/>
              <a:t>    ดี)</a:t>
            </a:r>
            <a:endParaRPr lang="th-TH" dirty="0"/>
          </a:p>
          <a:p>
            <a:r>
              <a:rPr lang="th-TH" dirty="0"/>
              <a:t>    -  คำว่า </a:t>
            </a:r>
            <a:r>
              <a:rPr lang="th-TH" dirty="0" smtClean="0"/>
              <a:t> </a:t>
            </a:r>
            <a:r>
              <a:rPr lang="th-TH" dirty="0" err="1" smtClean="0"/>
              <a:t>สวัส</a:t>
            </a:r>
            <a:r>
              <a:rPr lang="th-TH" dirty="0" smtClean="0"/>
              <a:t>  </a:t>
            </a:r>
            <a:r>
              <a:rPr lang="th-TH" dirty="0"/>
              <a:t>ไม่มีความหมาย</a:t>
            </a:r>
          </a:p>
        </p:txBody>
      </p:sp>
      <p:cxnSp>
        <p:nvCxnSpPr>
          <p:cNvPr id="14" name="ตัวเชื่อมต่อตรง 13"/>
          <p:cNvCxnSpPr/>
          <p:nvPr/>
        </p:nvCxnSpPr>
        <p:spPr>
          <a:xfrm>
            <a:off x="6948264" y="4293096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958942" y="27678"/>
            <a:ext cx="3184167" cy="1232876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5400" b="1" dirty="0" smtClean="0">
                <a:ln w="3175">
                  <a:solidFill>
                    <a:schemeClr val="tx1"/>
                  </a:solidFill>
                </a:ln>
              </a:rPr>
              <a:t>คำซ้อน</a:t>
            </a:r>
            <a:endParaRPr lang="th-TH" sz="5400" b="1" dirty="0">
              <a:ln w="3175">
                <a:solidFill>
                  <a:schemeClr val="tx1"/>
                </a:solidFill>
              </a:ln>
            </a:endParaRPr>
          </a:p>
        </p:txBody>
      </p:sp>
      <p:grpSp>
        <p:nvGrpSpPr>
          <p:cNvPr id="23" name="กลุ่ม 22"/>
          <p:cNvGrpSpPr/>
          <p:nvPr/>
        </p:nvGrpSpPr>
        <p:grpSpPr>
          <a:xfrm>
            <a:off x="899592" y="1796084"/>
            <a:ext cx="3681903" cy="527752"/>
            <a:chOff x="899592" y="1796084"/>
            <a:chExt cx="3681903" cy="527752"/>
          </a:xfrm>
        </p:grpSpPr>
        <p:sp>
          <p:nvSpPr>
            <p:cNvPr id="7" name="TextBox 6"/>
            <p:cNvSpPr txBox="1"/>
            <p:nvPr/>
          </p:nvSpPr>
          <p:spPr>
            <a:xfrm>
              <a:off x="899592" y="1796084"/>
              <a:ext cx="1584176" cy="52322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b="1" dirty="0" smtClean="0"/>
                <a:t>มีความหมาย</a:t>
              </a:r>
              <a:endParaRPr lang="th-TH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97319" y="1800616"/>
              <a:ext cx="1584176" cy="52322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b="1" dirty="0" smtClean="0"/>
                <a:t>มีความหมาย</a:t>
              </a:r>
              <a:endParaRPr lang="th-TH" b="1" dirty="0"/>
            </a:p>
          </p:txBody>
        </p:sp>
      </p:grpSp>
      <p:sp>
        <p:nvSpPr>
          <p:cNvPr id="8" name="วงรี 7"/>
          <p:cNvSpPr/>
          <p:nvPr/>
        </p:nvSpPr>
        <p:spPr>
          <a:xfrm>
            <a:off x="1151620" y="2730376"/>
            <a:ext cx="108012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1" name="วงรี 10"/>
          <p:cNvSpPr/>
          <p:nvPr/>
        </p:nvSpPr>
        <p:spPr>
          <a:xfrm>
            <a:off x="3522686" y="2735414"/>
            <a:ext cx="108012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2699792" y="2925966"/>
            <a:ext cx="364202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th-TH" dirty="0"/>
          </a:p>
        </p:txBody>
      </p:sp>
      <p:cxnSp>
        <p:nvCxnSpPr>
          <p:cNvPr id="18" name="ลูกศรเชื่อมต่อแบบตรง 17"/>
          <p:cNvCxnSpPr/>
          <p:nvPr/>
        </p:nvCxnSpPr>
        <p:spPr>
          <a:xfrm>
            <a:off x="5041674" y="319261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กลุ่ม 19"/>
          <p:cNvGrpSpPr/>
          <p:nvPr/>
        </p:nvGrpSpPr>
        <p:grpSpPr>
          <a:xfrm>
            <a:off x="1691680" y="2323836"/>
            <a:ext cx="2371066" cy="411578"/>
            <a:chOff x="1691680" y="2323836"/>
            <a:chExt cx="2371066" cy="411578"/>
          </a:xfrm>
        </p:grpSpPr>
        <p:cxnSp>
          <p:nvCxnSpPr>
            <p:cNvPr id="19" name="ลูกศรเชื่อมต่อแบบตรง 18"/>
            <p:cNvCxnSpPr>
              <a:stCxn id="8" idx="0"/>
            </p:cNvCxnSpPr>
            <p:nvPr/>
          </p:nvCxnSpPr>
          <p:spPr>
            <a:xfrm flipV="1">
              <a:off x="1691680" y="2323836"/>
              <a:ext cx="0" cy="4065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ลูกศรเชื่อมต่อแบบตรง 20"/>
            <p:cNvCxnSpPr>
              <a:stCxn id="11" idx="0"/>
            </p:cNvCxnSpPr>
            <p:nvPr/>
          </p:nvCxnSpPr>
          <p:spPr>
            <a:xfrm flipV="1">
              <a:off x="4062746" y="2323836"/>
              <a:ext cx="0" cy="4115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กลุ่ม 12"/>
          <p:cNvGrpSpPr/>
          <p:nvPr/>
        </p:nvGrpSpPr>
        <p:grpSpPr>
          <a:xfrm>
            <a:off x="1259632" y="3717032"/>
            <a:ext cx="6768752" cy="964704"/>
            <a:chOff x="1187624" y="3901916"/>
            <a:chExt cx="6768752" cy="964704"/>
          </a:xfrm>
        </p:grpSpPr>
        <p:sp>
          <p:nvSpPr>
            <p:cNvPr id="22" name="สี่เหลี่ยมผืนผ้า 21"/>
            <p:cNvSpPr/>
            <p:nvPr/>
          </p:nvSpPr>
          <p:spPr>
            <a:xfrm>
              <a:off x="1187624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นัยน์</a:t>
              </a:r>
              <a:endParaRPr lang="th-TH" b="1" dirty="0"/>
            </a:p>
          </p:txBody>
        </p:sp>
        <p:sp>
          <p:nvSpPr>
            <p:cNvPr id="25" name="สี่เหลี่ยมผืนผ้า 24"/>
            <p:cNvSpPr/>
            <p:nvPr/>
          </p:nvSpPr>
          <p:spPr>
            <a:xfrm>
              <a:off x="3563888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ตา</a:t>
              </a:r>
              <a:endParaRPr lang="th-TH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27784" y="4221088"/>
              <a:ext cx="364202" cy="52322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27" name="ลูกศรเชื่อมต่อแบบตรง 26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สี่เหลี่ยมผืนผ้า 27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นัยน์ตา</a:t>
              </a:r>
              <a:endParaRPr lang="th-TH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47664" y="260648"/>
            <a:ext cx="2088232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2400" b="1" dirty="0" smtClean="0"/>
              <a:t>เหมือนเดิม</a:t>
            </a:r>
          </a:p>
          <a:p>
            <a:pPr marL="457200" indent="-457200">
              <a:buFontTx/>
              <a:buChar char="-"/>
            </a:pPr>
            <a:r>
              <a:rPr lang="th-TH" sz="2400" b="1" dirty="0" smtClean="0"/>
              <a:t>ใกล้เคียงกัน</a:t>
            </a:r>
          </a:p>
          <a:p>
            <a:pPr marL="457200" indent="-457200">
              <a:buFontTx/>
              <a:buChar char="-"/>
            </a:pPr>
            <a:r>
              <a:rPr lang="th-TH" sz="2400" b="1" dirty="0" smtClean="0"/>
              <a:t>ตรงข้ามกัน</a:t>
            </a:r>
            <a:endParaRPr lang="th-TH" sz="2400" b="1" dirty="0"/>
          </a:p>
        </p:txBody>
      </p:sp>
      <p:grpSp>
        <p:nvGrpSpPr>
          <p:cNvPr id="48" name="กลุ่ม 47"/>
          <p:cNvGrpSpPr/>
          <p:nvPr/>
        </p:nvGrpSpPr>
        <p:grpSpPr>
          <a:xfrm>
            <a:off x="1979712" y="1484784"/>
            <a:ext cx="1296144" cy="288032"/>
            <a:chOff x="1979712" y="1484784"/>
            <a:chExt cx="1296144" cy="288032"/>
          </a:xfrm>
        </p:grpSpPr>
        <p:cxnSp>
          <p:nvCxnSpPr>
            <p:cNvPr id="4" name="ลูกศรเชื่อมต่อแบบตรง 3"/>
            <p:cNvCxnSpPr/>
            <p:nvPr/>
          </p:nvCxnSpPr>
          <p:spPr>
            <a:xfrm flipV="1">
              <a:off x="1979712" y="1484784"/>
              <a:ext cx="28803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ลูกศรเชื่อมต่อแบบตรง 5"/>
            <p:cNvCxnSpPr/>
            <p:nvPr/>
          </p:nvCxnSpPr>
          <p:spPr>
            <a:xfrm flipH="1" flipV="1">
              <a:off x="2987824" y="1484784"/>
              <a:ext cx="28803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940152" y="2852936"/>
            <a:ext cx="2892615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   </a:t>
            </a:r>
            <a:r>
              <a:rPr lang="th-TH" b="1" dirty="0" smtClean="0"/>
              <a:t>ความหมายคงเดิม</a:t>
            </a:r>
            <a:endParaRPr lang="th-TH" b="1" dirty="0"/>
          </a:p>
        </p:txBody>
      </p:sp>
      <p:grpSp>
        <p:nvGrpSpPr>
          <p:cNvPr id="36" name="กลุ่ม 35"/>
          <p:cNvGrpSpPr/>
          <p:nvPr/>
        </p:nvGrpSpPr>
        <p:grpSpPr>
          <a:xfrm>
            <a:off x="1259632" y="4696544"/>
            <a:ext cx="6768752" cy="964704"/>
            <a:chOff x="1187624" y="3901916"/>
            <a:chExt cx="6768752" cy="964704"/>
          </a:xfrm>
        </p:grpSpPr>
        <p:sp>
          <p:nvSpPr>
            <p:cNvPr id="37" name="สี่เหลี่ยมผืนผ้า 36"/>
            <p:cNvSpPr/>
            <p:nvPr/>
          </p:nvSpPr>
          <p:spPr>
            <a:xfrm>
              <a:off x="1187624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สวย</a:t>
              </a:r>
              <a:endParaRPr lang="th-TH" b="1" dirty="0"/>
            </a:p>
          </p:txBody>
        </p:sp>
        <p:sp>
          <p:nvSpPr>
            <p:cNvPr id="38" name="สี่เหลี่ยมผืนผ้า 37"/>
            <p:cNvSpPr/>
            <p:nvPr/>
          </p:nvSpPr>
          <p:spPr>
            <a:xfrm>
              <a:off x="3563888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งาม</a:t>
              </a:r>
              <a:endParaRPr lang="th-TH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27784" y="4221088"/>
              <a:ext cx="364202" cy="52322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40" name="ลูกศรเชื่อมต่อแบบตรง 39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สี่เหลี่ยมผืนผ้า 40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สวยงาม</a:t>
              </a:r>
              <a:endParaRPr lang="th-TH" b="1" dirty="0"/>
            </a:p>
          </p:txBody>
        </p:sp>
      </p:grpSp>
      <p:grpSp>
        <p:nvGrpSpPr>
          <p:cNvPr id="42" name="กลุ่ม 41"/>
          <p:cNvGrpSpPr/>
          <p:nvPr/>
        </p:nvGrpSpPr>
        <p:grpSpPr>
          <a:xfrm>
            <a:off x="1259632" y="5733256"/>
            <a:ext cx="6768752" cy="964704"/>
            <a:chOff x="1187624" y="3901916"/>
            <a:chExt cx="6768752" cy="964704"/>
          </a:xfrm>
        </p:grpSpPr>
        <p:sp>
          <p:nvSpPr>
            <p:cNvPr id="43" name="สี่เหลี่ยมผืนผ้า 42"/>
            <p:cNvSpPr/>
            <p:nvPr/>
          </p:nvSpPr>
          <p:spPr>
            <a:xfrm>
              <a:off x="1187624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ล้ม</a:t>
              </a:r>
              <a:endParaRPr lang="th-TH" b="1" dirty="0"/>
            </a:p>
          </p:txBody>
        </p:sp>
        <p:sp>
          <p:nvSpPr>
            <p:cNvPr id="44" name="สี่เหลี่ยมผืนผ้า 43"/>
            <p:cNvSpPr/>
            <p:nvPr/>
          </p:nvSpPr>
          <p:spPr>
            <a:xfrm>
              <a:off x="3563888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ลุก</a:t>
              </a:r>
              <a:endParaRPr lang="th-TH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27784" y="4221088"/>
              <a:ext cx="364202" cy="52322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46" name="ลูกศรเชื่อมต่อแบบตรง 45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สี่เหลี่ยมผืนผ้า 46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ล้มลุก</a:t>
              </a:r>
              <a:endParaRPr lang="th-TH" b="1" dirty="0"/>
            </a:p>
          </p:txBody>
        </p:sp>
      </p:grpSp>
      <p:cxnSp>
        <p:nvCxnSpPr>
          <p:cNvPr id="17" name="ลูกศรเชื่อมต่อแบบตรง 16"/>
          <p:cNvCxnSpPr>
            <a:endCxn id="24" idx="3"/>
          </p:cNvCxnSpPr>
          <p:nvPr/>
        </p:nvCxnSpPr>
        <p:spPr>
          <a:xfrm flipH="1" flipV="1">
            <a:off x="3635896" y="860813"/>
            <a:ext cx="2952328" cy="1992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59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43904" y="188640"/>
            <a:ext cx="1872208" cy="63408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 smtClean="0"/>
              <a:t>คำซ้อน</a:t>
            </a:r>
            <a:endParaRPr lang="th-TH" b="1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4324493" y="822722"/>
            <a:ext cx="0" cy="230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2123728" y="1052736"/>
            <a:ext cx="4824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2123728" y="10527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6948264" y="10527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21315" y="1268760"/>
            <a:ext cx="2404826" cy="52322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คำซ้อนเพื่อความหมาย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5767574" y="1268760"/>
            <a:ext cx="1745991" cy="52322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คำซ้อนเพื่อเสียง</a:t>
            </a:r>
            <a:endParaRPr lang="th-TH" dirty="0"/>
          </a:p>
        </p:txBody>
      </p:sp>
      <p:cxnSp>
        <p:nvCxnSpPr>
          <p:cNvPr id="18" name="ตัวเชื่อมต่อตรง 17"/>
          <p:cNvCxnSpPr>
            <a:stCxn id="15" idx="2"/>
          </p:cNvCxnSpPr>
          <p:nvPr/>
        </p:nvCxnSpPr>
        <p:spPr>
          <a:xfrm>
            <a:off x="2123728" y="1791980"/>
            <a:ext cx="0" cy="124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 flipH="1">
            <a:off x="323528" y="191683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>
            <a:off x="323528" y="1916832"/>
            <a:ext cx="0" cy="4089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>
            <a:off x="323528" y="25649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7088" y="2319263"/>
            <a:ext cx="1872208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ความหมายคงเดิม</a:t>
            </a:r>
            <a:endParaRPr lang="th-TH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3183359"/>
            <a:ext cx="1872208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ความหมายตรงข้าม</a:t>
            </a:r>
            <a:endParaRPr lang="th-TH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39552" y="4047455"/>
            <a:ext cx="1872208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ความหมายแคบลง</a:t>
            </a:r>
            <a:endParaRPr lang="th-TH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9552" y="4911551"/>
            <a:ext cx="1872208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ความหมายกว้างขึ้น</a:t>
            </a:r>
            <a:endParaRPr lang="th-TH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39552" y="5775647"/>
            <a:ext cx="1872208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ความหมายเชิงอุปมา</a:t>
            </a:r>
            <a:endParaRPr lang="th-TH" sz="2400" dirty="0"/>
          </a:p>
        </p:txBody>
      </p:sp>
      <p:cxnSp>
        <p:nvCxnSpPr>
          <p:cNvPr id="33" name="ตัวเชื่อมต่อตรง 32"/>
          <p:cNvCxnSpPr/>
          <p:nvPr/>
        </p:nvCxnSpPr>
        <p:spPr>
          <a:xfrm>
            <a:off x="323528" y="342900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>
            <a:off x="323528" y="429309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323528" y="515719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323528" y="594928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ลูกศรเชื่อมต่อแบบตรง 39"/>
          <p:cNvCxnSpPr>
            <a:stCxn id="25" idx="3"/>
          </p:cNvCxnSpPr>
          <p:nvPr/>
        </p:nvCxnSpPr>
        <p:spPr>
          <a:xfrm flipV="1">
            <a:off x="2419296" y="2550095"/>
            <a:ext cx="42451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ลูกศรเชื่อมต่อแบบตรง 48"/>
          <p:cNvCxnSpPr/>
          <p:nvPr/>
        </p:nvCxnSpPr>
        <p:spPr>
          <a:xfrm flipV="1">
            <a:off x="2411760" y="3356992"/>
            <a:ext cx="42451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49"/>
          <p:cNvCxnSpPr/>
          <p:nvPr/>
        </p:nvCxnSpPr>
        <p:spPr>
          <a:xfrm flipV="1">
            <a:off x="2411760" y="4293095"/>
            <a:ext cx="42451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ลูกศรเชื่อมต่อแบบตรง 50"/>
          <p:cNvCxnSpPr/>
          <p:nvPr/>
        </p:nvCxnSpPr>
        <p:spPr>
          <a:xfrm flipV="1">
            <a:off x="2411760" y="5157192"/>
            <a:ext cx="42451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 flipV="1">
            <a:off x="2411760" y="6021287"/>
            <a:ext cx="42451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กลุ่ม 3"/>
          <p:cNvGrpSpPr/>
          <p:nvPr/>
        </p:nvGrpSpPr>
        <p:grpSpPr>
          <a:xfrm>
            <a:off x="2866816" y="3068960"/>
            <a:ext cx="2016224" cy="461665"/>
            <a:chOff x="2866816" y="3068960"/>
            <a:chExt cx="2016224" cy="461665"/>
          </a:xfrm>
        </p:grpSpPr>
        <p:sp>
          <p:nvSpPr>
            <p:cNvPr id="61" name="TextBox 60"/>
            <p:cNvSpPr txBox="1"/>
            <p:nvPr/>
          </p:nvSpPr>
          <p:spPr>
            <a:xfrm>
              <a:off x="2866816" y="3068960"/>
              <a:ext cx="2016224" cy="46166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2400" dirty="0" smtClean="0"/>
                <a:t>ชั่ว </a:t>
              </a:r>
              <a:r>
                <a:rPr lang="en-US" sz="2400" dirty="0" smtClean="0"/>
                <a:t>+ </a:t>
              </a:r>
              <a:r>
                <a:rPr lang="th-TH" sz="2400" dirty="0" smtClean="0"/>
                <a:t>ดี           ชั่วดี </a:t>
              </a:r>
              <a:endParaRPr lang="th-TH" sz="2400" dirty="0"/>
            </a:p>
          </p:txBody>
        </p:sp>
        <p:cxnSp>
          <p:nvCxnSpPr>
            <p:cNvPr id="62" name="ลูกศรเชื่อมต่อแบบตรง 61"/>
            <p:cNvCxnSpPr/>
            <p:nvPr/>
          </p:nvCxnSpPr>
          <p:spPr>
            <a:xfrm flipV="1">
              <a:off x="3797602" y="3292387"/>
              <a:ext cx="277526" cy="148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กลุ่ม 5"/>
          <p:cNvGrpSpPr/>
          <p:nvPr/>
        </p:nvGrpSpPr>
        <p:grpSpPr>
          <a:xfrm>
            <a:off x="2843808" y="4047455"/>
            <a:ext cx="2016224" cy="461665"/>
            <a:chOff x="2843808" y="4047455"/>
            <a:chExt cx="2016224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843808" y="4047455"/>
              <a:ext cx="2016224" cy="46166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2400" dirty="0" smtClean="0"/>
                <a:t>เนื้อ </a:t>
              </a:r>
              <a:r>
                <a:rPr lang="en-US" sz="2400" dirty="0" smtClean="0"/>
                <a:t>+ </a:t>
              </a:r>
              <a:r>
                <a:rPr lang="th-TH" sz="2400" dirty="0" smtClean="0"/>
                <a:t>ตัว        เนื้อตัว </a:t>
              </a:r>
              <a:endParaRPr lang="th-TH" sz="2400" dirty="0"/>
            </a:p>
          </p:txBody>
        </p:sp>
        <p:cxnSp>
          <p:nvCxnSpPr>
            <p:cNvPr id="66" name="ลูกศรเชื่อมต่อแบบตรง 65"/>
            <p:cNvCxnSpPr/>
            <p:nvPr/>
          </p:nvCxnSpPr>
          <p:spPr>
            <a:xfrm flipV="1">
              <a:off x="3835130" y="4262032"/>
              <a:ext cx="277526" cy="148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ตัวเชื่อมต่อตรง 73"/>
          <p:cNvCxnSpPr/>
          <p:nvPr/>
        </p:nvCxnSpPr>
        <p:spPr>
          <a:xfrm>
            <a:off x="6948264" y="1854406"/>
            <a:ext cx="0" cy="206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ตัวเชื่อมต่อตรง 75"/>
          <p:cNvCxnSpPr/>
          <p:nvPr/>
        </p:nvCxnSpPr>
        <p:spPr>
          <a:xfrm flipH="1">
            <a:off x="5767574" y="2060848"/>
            <a:ext cx="11806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ตัวเชื่อมต่อตรง 77"/>
          <p:cNvCxnSpPr/>
          <p:nvPr/>
        </p:nvCxnSpPr>
        <p:spPr>
          <a:xfrm>
            <a:off x="5767574" y="2060848"/>
            <a:ext cx="11146" cy="3657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ตัวเชื่อมต่อตรง 78"/>
          <p:cNvCxnSpPr/>
          <p:nvPr/>
        </p:nvCxnSpPr>
        <p:spPr>
          <a:xfrm>
            <a:off x="5767574" y="2577933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012160" y="2357312"/>
            <a:ext cx="2952328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พยัญชนะต้นเหมือนกันแต่สระต่างกัน  เช่น  </a:t>
            </a:r>
            <a:r>
              <a:rPr lang="th-TH" sz="2400" dirty="0" smtClean="0">
                <a:solidFill>
                  <a:srgbClr val="FF0000"/>
                </a:solidFill>
              </a:rPr>
              <a:t>เซ่อซ่า 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983598" y="3294749"/>
            <a:ext cx="2952328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พยัญชนะต้นเหมือนกัน /               สระเหมือนกัน เช่น  </a:t>
            </a:r>
            <a:r>
              <a:rPr lang="th-TH" sz="2400" dirty="0" smtClean="0">
                <a:solidFill>
                  <a:srgbClr val="FF0000"/>
                </a:solidFill>
              </a:rPr>
              <a:t>อัดอั้น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12160" y="4221088"/>
            <a:ext cx="2952328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สระและตัวสะกดตัวเดียวกัน  เช่น</a:t>
            </a:r>
          </a:p>
          <a:p>
            <a:r>
              <a:rPr lang="th-TH" sz="2400" dirty="0" smtClean="0">
                <a:solidFill>
                  <a:srgbClr val="FF0000"/>
                </a:solidFill>
              </a:rPr>
              <a:t>รอมชอม </a:t>
            </a:r>
            <a:r>
              <a:rPr lang="th-TH" sz="2400" dirty="0" smtClean="0"/>
              <a:t>   </a:t>
            </a:r>
            <a:endParaRPr lang="th-TH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5990705" y="5157192"/>
            <a:ext cx="2952328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คำที่มีความหมายคล้ายกันมาซ้อนกัน  เช่น  </a:t>
            </a:r>
            <a:r>
              <a:rPr lang="th-TH" sz="2400" dirty="0" smtClean="0">
                <a:solidFill>
                  <a:srgbClr val="FF0000"/>
                </a:solidFill>
              </a:rPr>
              <a:t>สะกิดสะเกา  </a:t>
            </a:r>
          </a:p>
          <a:p>
            <a:r>
              <a:rPr lang="th-TH" sz="2400" dirty="0" smtClean="0">
                <a:solidFill>
                  <a:srgbClr val="FF0000"/>
                </a:solidFill>
              </a:rPr>
              <a:t>กระดุกกระดิก</a:t>
            </a:r>
            <a:endParaRPr lang="th-TH" sz="2400" dirty="0">
              <a:solidFill>
                <a:srgbClr val="FF0000"/>
              </a:solidFill>
            </a:endParaRPr>
          </a:p>
        </p:txBody>
      </p:sp>
      <p:cxnSp>
        <p:nvCxnSpPr>
          <p:cNvPr id="85" name="ตัวเชื่อมต่อตรง 84"/>
          <p:cNvCxnSpPr/>
          <p:nvPr/>
        </p:nvCxnSpPr>
        <p:spPr>
          <a:xfrm>
            <a:off x="5778720" y="3711027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ตัวเชื่อมต่อตรง 85"/>
          <p:cNvCxnSpPr/>
          <p:nvPr/>
        </p:nvCxnSpPr>
        <p:spPr>
          <a:xfrm>
            <a:off x="5798314" y="466466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ตัวเชื่อมต่อตรง 86"/>
          <p:cNvCxnSpPr/>
          <p:nvPr/>
        </p:nvCxnSpPr>
        <p:spPr>
          <a:xfrm>
            <a:off x="5819010" y="572512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กลุ่ม 9"/>
          <p:cNvGrpSpPr/>
          <p:nvPr/>
        </p:nvGrpSpPr>
        <p:grpSpPr>
          <a:xfrm>
            <a:off x="2915816" y="2307072"/>
            <a:ext cx="2016224" cy="461665"/>
            <a:chOff x="2915816" y="2307072"/>
            <a:chExt cx="2016224" cy="461665"/>
          </a:xfrm>
        </p:grpSpPr>
        <p:sp>
          <p:nvSpPr>
            <p:cNvPr id="53" name="TextBox 52"/>
            <p:cNvSpPr txBox="1"/>
            <p:nvPr/>
          </p:nvSpPr>
          <p:spPr>
            <a:xfrm>
              <a:off x="2915816" y="2307072"/>
              <a:ext cx="2016224" cy="46166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2400" dirty="0" smtClean="0"/>
                <a:t>นุ่ม </a:t>
              </a:r>
              <a:r>
                <a:rPr lang="en-US" sz="2400" dirty="0" smtClean="0"/>
                <a:t>+ </a:t>
              </a:r>
              <a:r>
                <a:rPr lang="th-TH" sz="2400" dirty="0" smtClean="0"/>
                <a:t>นิ่ม       นุ่มนิ่ม </a:t>
              </a:r>
              <a:endParaRPr lang="th-TH" sz="2400" dirty="0"/>
            </a:p>
          </p:txBody>
        </p:sp>
        <p:cxnSp>
          <p:nvCxnSpPr>
            <p:cNvPr id="89" name="ลูกศรเชื่อมต่อแบบตรง 88"/>
            <p:cNvCxnSpPr/>
            <p:nvPr/>
          </p:nvCxnSpPr>
          <p:spPr>
            <a:xfrm flipV="1">
              <a:off x="3850027" y="2522799"/>
              <a:ext cx="277526" cy="148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กลุ่ม 6"/>
          <p:cNvGrpSpPr/>
          <p:nvPr/>
        </p:nvGrpSpPr>
        <p:grpSpPr>
          <a:xfrm>
            <a:off x="2843808" y="4911551"/>
            <a:ext cx="2016224" cy="461665"/>
            <a:chOff x="2843808" y="4911551"/>
            <a:chExt cx="2016224" cy="461665"/>
          </a:xfrm>
        </p:grpSpPr>
        <p:sp>
          <p:nvSpPr>
            <p:cNvPr id="64" name="TextBox 63"/>
            <p:cNvSpPr txBox="1"/>
            <p:nvPr/>
          </p:nvSpPr>
          <p:spPr>
            <a:xfrm>
              <a:off x="2843808" y="4911551"/>
              <a:ext cx="2016224" cy="46166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2400" dirty="0" smtClean="0"/>
                <a:t>ข้าว </a:t>
              </a:r>
              <a:r>
                <a:rPr lang="en-US" sz="2400" dirty="0" smtClean="0"/>
                <a:t>+ </a:t>
              </a:r>
              <a:r>
                <a:rPr lang="th-TH" sz="2400" dirty="0" smtClean="0"/>
                <a:t>ปลา   ข้าวปลา </a:t>
              </a:r>
              <a:endParaRPr lang="th-TH" sz="2400" dirty="0"/>
            </a:p>
          </p:txBody>
        </p:sp>
        <p:cxnSp>
          <p:nvCxnSpPr>
            <p:cNvPr id="90" name="ลูกศรเชื่อมต่อแบบตรง 89"/>
            <p:cNvCxnSpPr/>
            <p:nvPr/>
          </p:nvCxnSpPr>
          <p:spPr>
            <a:xfrm flipV="1">
              <a:off x="3923928" y="5139776"/>
              <a:ext cx="138763" cy="148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กลุ่ม 8"/>
          <p:cNvGrpSpPr/>
          <p:nvPr/>
        </p:nvGrpSpPr>
        <p:grpSpPr>
          <a:xfrm>
            <a:off x="2843808" y="5718447"/>
            <a:ext cx="2016224" cy="461665"/>
            <a:chOff x="2843808" y="5718447"/>
            <a:chExt cx="2016224" cy="461665"/>
          </a:xfrm>
        </p:grpSpPr>
        <p:sp>
          <p:nvSpPr>
            <p:cNvPr id="65" name="TextBox 64"/>
            <p:cNvSpPr txBox="1"/>
            <p:nvPr/>
          </p:nvSpPr>
          <p:spPr>
            <a:xfrm>
              <a:off x="2843808" y="5718447"/>
              <a:ext cx="2016224" cy="46166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sz="2400" dirty="0" smtClean="0"/>
                <a:t>ถาก </a:t>
              </a:r>
              <a:r>
                <a:rPr lang="en-US" sz="2400" dirty="0" smtClean="0"/>
                <a:t>+ </a:t>
              </a:r>
              <a:r>
                <a:rPr lang="th-TH" sz="2400" dirty="0" smtClean="0"/>
                <a:t>ถาง   ถากถาง</a:t>
              </a:r>
              <a:endParaRPr lang="th-TH" sz="2400" dirty="0"/>
            </a:p>
          </p:txBody>
        </p:sp>
        <p:cxnSp>
          <p:nvCxnSpPr>
            <p:cNvPr id="92" name="ลูกศรเชื่อมต่อแบบตรง 91"/>
            <p:cNvCxnSpPr/>
            <p:nvPr/>
          </p:nvCxnSpPr>
          <p:spPr>
            <a:xfrm flipV="1">
              <a:off x="3923928" y="5934472"/>
              <a:ext cx="138763" cy="148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0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796136" y="116632"/>
            <a:ext cx="3184167" cy="12328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ln w="3175">
                  <a:solidFill>
                    <a:schemeClr val="tx1"/>
                  </a:solidFill>
                </a:ln>
              </a:rPr>
              <a:t>คำประสม</a:t>
            </a:r>
            <a:endParaRPr lang="th-TH" sz="5400" b="1" dirty="0">
              <a:ln w="3175">
                <a:solidFill>
                  <a:schemeClr val="tx1"/>
                </a:solidFill>
              </a:ln>
            </a:endParaRPr>
          </a:p>
        </p:txBody>
      </p:sp>
      <p:grpSp>
        <p:nvGrpSpPr>
          <p:cNvPr id="37" name="กลุ่ม 36"/>
          <p:cNvGrpSpPr/>
          <p:nvPr/>
        </p:nvGrpSpPr>
        <p:grpSpPr>
          <a:xfrm>
            <a:off x="1151620" y="3522712"/>
            <a:ext cx="3492388" cy="914400"/>
            <a:chOff x="1151620" y="3522712"/>
            <a:chExt cx="3492388" cy="914400"/>
          </a:xfrm>
        </p:grpSpPr>
        <p:sp>
          <p:nvSpPr>
            <p:cNvPr id="5" name="วงรี 4"/>
            <p:cNvSpPr/>
            <p:nvPr/>
          </p:nvSpPr>
          <p:spPr>
            <a:xfrm>
              <a:off x="1151620" y="3522712"/>
              <a:ext cx="1080120" cy="914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th-TH" dirty="0"/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563888" y="3522712"/>
              <a:ext cx="1080120" cy="914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th-TH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99792" y="3718302"/>
              <a:ext cx="364202" cy="52322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</p:grpSp>
      <p:grpSp>
        <p:nvGrpSpPr>
          <p:cNvPr id="38" name="กลุ่ม 37"/>
          <p:cNvGrpSpPr/>
          <p:nvPr/>
        </p:nvGrpSpPr>
        <p:grpSpPr>
          <a:xfrm>
            <a:off x="1043608" y="2545740"/>
            <a:ext cx="3888432" cy="523220"/>
            <a:chOff x="1043608" y="2545740"/>
            <a:chExt cx="3888432" cy="523220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2545740"/>
              <a:ext cx="1584176" cy="52322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b="1" dirty="0" smtClean="0"/>
                <a:t>มีความหมาย</a:t>
              </a:r>
              <a:endParaRPr lang="th-TH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47864" y="2545740"/>
              <a:ext cx="1584176" cy="52322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b="1" dirty="0" smtClean="0"/>
                <a:t>มีความหมาย</a:t>
              </a:r>
              <a:endParaRPr lang="th-TH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35696" y="1681644"/>
            <a:ext cx="2088232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     ไม่เหมือนกัน</a:t>
            </a:r>
            <a:endParaRPr lang="th-TH" b="1" dirty="0"/>
          </a:p>
        </p:txBody>
      </p:sp>
      <p:grpSp>
        <p:nvGrpSpPr>
          <p:cNvPr id="16" name="กลุ่ม 15"/>
          <p:cNvGrpSpPr/>
          <p:nvPr/>
        </p:nvGrpSpPr>
        <p:grpSpPr>
          <a:xfrm>
            <a:off x="1691680" y="3140968"/>
            <a:ext cx="2371066" cy="411578"/>
            <a:chOff x="1691680" y="2323836"/>
            <a:chExt cx="2371066" cy="411578"/>
          </a:xfrm>
        </p:grpSpPr>
        <p:cxnSp>
          <p:nvCxnSpPr>
            <p:cNvPr id="17" name="ลูกศรเชื่อมต่อแบบตรง 16"/>
            <p:cNvCxnSpPr/>
            <p:nvPr/>
          </p:nvCxnSpPr>
          <p:spPr>
            <a:xfrm flipV="1">
              <a:off x="1691680" y="2323836"/>
              <a:ext cx="0" cy="4065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ลูกศรเชื่อมต่อแบบตรง 17"/>
            <p:cNvCxnSpPr/>
            <p:nvPr/>
          </p:nvCxnSpPr>
          <p:spPr>
            <a:xfrm flipV="1">
              <a:off x="4062746" y="2323836"/>
              <a:ext cx="0" cy="4115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กลุ่ม 18"/>
          <p:cNvGrpSpPr/>
          <p:nvPr/>
        </p:nvGrpSpPr>
        <p:grpSpPr>
          <a:xfrm>
            <a:off x="2195736" y="2204864"/>
            <a:ext cx="1296144" cy="288032"/>
            <a:chOff x="1979712" y="1484784"/>
            <a:chExt cx="1296144" cy="288032"/>
          </a:xfrm>
        </p:grpSpPr>
        <p:cxnSp>
          <p:nvCxnSpPr>
            <p:cNvPr id="20" name="ลูกศรเชื่อมต่อแบบตรง 19"/>
            <p:cNvCxnSpPr/>
            <p:nvPr/>
          </p:nvCxnSpPr>
          <p:spPr>
            <a:xfrm flipV="1">
              <a:off x="1979712" y="1484784"/>
              <a:ext cx="28803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ลูกศรเชื่อมต่อแบบตรง 20"/>
            <p:cNvCxnSpPr/>
            <p:nvPr/>
          </p:nvCxnSpPr>
          <p:spPr>
            <a:xfrm flipH="1" flipV="1">
              <a:off x="2987824" y="1484784"/>
              <a:ext cx="28803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ลูกศรเชื่อมต่อแบบตรง 22"/>
          <p:cNvCxnSpPr/>
          <p:nvPr/>
        </p:nvCxnSpPr>
        <p:spPr>
          <a:xfrm>
            <a:off x="4788024" y="4005064"/>
            <a:ext cx="10081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84168" y="3717032"/>
            <a:ext cx="2736304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   เกิดความหมายใหม่</a:t>
            </a:r>
            <a:endParaRPr lang="th-TH" b="1" dirty="0"/>
          </a:p>
        </p:txBody>
      </p:sp>
      <p:grpSp>
        <p:nvGrpSpPr>
          <p:cNvPr id="25" name="กลุ่ม 24"/>
          <p:cNvGrpSpPr/>
          <p:nvPr/>
        </p:nvGrpSpPr>
        <p:grpSpPr>
          <a:xfrm>
            <a:off x="1187624" y="4653136"/>
            <a:ext cx="6768752" cy="599005"/>
            <a:chOff x="1187624" y="3901916"/>
            <a:chExt cx="6768752" cy="964704"/>
          </a:xfrm>
        </p:grpSpPr>
        <p:sp>
          <p:nvSpPr>
            <p:cNvPr id="26" name="สี่เหลี่ยมผืนผ้า 25"/>
            <p:cNvSpPr/>
            <p:nvPr/>
          </p:nvSpPr>
          <p:spPr>
            <a:xfrm>
              <a:off x="1187624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น้ำ</a:t>
              </a:r>
              <a:endParaRPr lang="th-TH" b="1" dirty="0"/>
            </a:p>
          </p:txBody>
        </p:sp>
        <p:sp>
          <p:nvSpPr>
            <p:cNvPr id="27" name="สี่เหลี่ยมผืนผ้า 26"/>
            <p:cNvSpPr/>
            <p:nvPr/>
          </p:nvSpPr>
          <p:spPr>
            <a:xfrm>
              <a:off x="3563888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ตก</a:t>
              </a:r>
              <a:endParaRPr lang="th-TH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27784" y="4221088"/>
              <a:ext cx="364202" cy="52322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29" name="ลูกศรเชื่อมต่อแบบตรง 28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สี่เหลี่ยมผืนผ้า 29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น้ำตก</a:t>
              </a:r>
              <a:endParaRPr lang="th-TH" b="1" dirty="0"/>
            </a:p>
          </p:txBody>
        </p:sp>
      </p:grpSp>
      <p:grpSp>
        <p:nvGrpSpPr>
          <p:cNvPr id="31" name="กลุ่ม 30"/>
          <p:cNvGrpSpPr/>
          <p:nvPr/>
        </p:nvGrpSpPr>
        <p:grpSpPr>
          <a:xfrm>
            <a:off x="1187624" y="5589241"/>
            <a:ext cx="6747048" cy="576064"/>
            <a:chOff x="1187624" y="3938863"/>
            <a:chExt cx="6747048" cy="927757"/>
          </a:xfrm>
        </p:grpSpPr>
        <p:sp>
          <p:nvSpPr>
            <p:cNvPr id="32" name="สี่เหลี่ยมผืนผ้า 31"/>
            <p:cNvSpPr/>
            <p:nvPr/>
          </p:nvSpPr>
          <p:spPr>
            <a:xfrm>
              <a:off x="1187624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รถ</a:t>
              </a:r>
              <a:endParaRPr lang="th-TH" b="1" dirty="0"/>
            </a:p>
          </p:txBody>
        </p:sp>
        <p:sp>
          <p:nvSpPr>
            <p:cNvPr id="33" name="สี่เหลี่ยมผืนผ้า 32"/>
            <p:cNvSpPr/>
            <p:nvPr/>
          </p:nvSpPr>
          <p:spPr>
            <a:xfrm>
              <a:off x="3563888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ไฟ</a:t>
              </a:r>
              <a:endParaRPr lang="th-TH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27784" y="4221088"/>
              <a:ext cx="364202" cy="52322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35" name="ลูกศรเชื่อมต่อแบบตรง 34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สี่เหลี่ยมผืนผ้า 35"/>
            <p:cNvSpPr/>
            <p:nvPr/>
          </p:nvSpPr>
          <p:spPr>
            <a:xfrm>
              <a:off x="6012160" y="3938863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รถไฟ</a:t>
              </a:r>
              <a:endParaRPr lang="th-TH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821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620688"/>
            <a:ext cx="5400600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800" b="1" dirty="0" smtClean="0"/>
              <a:t>   โครงสร้างของคำประสม</a:t>
            </a:r>
            <a:endParaRPr lang="th-TH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204864"/>
            <a:ext cx="8208912" cy="267765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u="sng" dirty="0" smtClean="0">
                <a:solidFill>
                  <a:srgbClr val="FF0000"/>
                </a:solidFill>
              </a:rPr>
              <a:t>ข้อสังเกต</a:t>
            </a:r>
          </a:p>
          <a:p>
            <a:r>
              <a:rPr lang="th-TH" sz="2400" b="1" dirty="0"/>
              <a:t>	</a:t>
            </a:r>
            <a:r>
              <a:rPr lang="th-TH" sz="2400" b="1" dirty="0" smtClean="0"/>
              <a:t>คำประสมจะเกิดจากการผสมกันของคำกี่ชนิดก็ตาม  เมื่อประกอบกันจะเป็นคำ   ชนิดเดียวกัน  </a:t>
            </a:r>
            <a:r>
              <a:rPr lang="th-TH" sz="2400" b="1" u="sng" dirty="0" smtClean="0">
                <a:solidFill>
                  <a:schemeClr val="accent6">
                    <a:lumMod val="75000"/>
                  </a:schemeClr>
                </a:solidFill>
              </a:rPr>
              <a:t>(ดูจากคำแรกเป็นคำชนิดใด  จะเป็นคำประสมชนิดนั้น</a:t>
            </a:r>
            <a:r>
              <a:rPr lang="th-TH" sz="2400" b="1" dirty="0" smtClean="0"/>
              <a:t>)</a:t>
            </a:r>
          </a:p>
          <a:p>
            <a:r>
              <a:rPr lang="th-TH" sz="2400" b="1" dirty="0"/>
              <a:t>	</a:t>
            </a:r>
            <a:r>
              <a:rPr lang="th-TH" sz="2400" b="1" u="sng" dirty="0" smtClean="0">
                <a:solidFill>
                  <a:srgbClr val="FF0000"/>
                </a:solidFill>
              </a:rPr>
              <a:t>รถ</a:t>
            </a:r>
            <a:r>
              <a:rPr lang="th-TH" sz="2400" b="1" dirty="0" smtClean="0"/>
              <a:t>ไฟ  (นาม </a:t>
            </a:r>
            <a:r>
              <a:rPr lang="en-US" sz="2400" b="1" dirty="0" smtClean="0"/>
              <a:t>+ </a:t>
            </a:r>
            <a:r>
              <a:rPr lang="th-TH" sz="2400" b="1" dirty="0" smtClean="0"/>
              <a:t>นาม) 	เป็นคำประสมประเภท  คำนาม</a:t>
            </a:r>
          </a:p>
          <a:p>
            <a:r>
              <a:rPr lang="th-TH" sz="2400" b="1" dirty="0"/>
              <a:t>	</a:t>
            </a:r>
            <a:r>
              <a:rPr lang="th-TH" sz="2400" b="1" u="sng" dirty="0" smtClean="0">
                <a:solidFill>
                  <a:srgbClr val="FF0000"/>
                </a:solidFill>
              </a:rPr>
              <a:t>ห่อ</a:t>
            </a:r>
            <a:r>
              <a:rPr lang="th-TH" sz="2400" b="1" dirty="0" smtClean="0"/>
              <a:t>หมก (กริยา </a:t>
            </a:r>
            <a:r>
              <a:rPr lang="en-US" sz="2400" b="1" dirty="0" smtClean="0"/>
              <a:t>+ </a:t>
            </a:r>
            <a:r>
              <a:rPr lang="th-TH" sz="2400" b="1" dirty="0" smtClean="0"/>
              <a:t>นาม)	เป็นคำประสมประเภท  คำกริยา</a:t>
            </a:r>
          </a:p>
          <a:p>
            <a:endParaRPr lang="th-TH" sz="2400" b="1" dirty="0" smtClean="0"/>
          </a:p>
          <a:p>
            <a:r>
              <a:rPr lang="th-TH" sz="24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782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1"/>
          <p:cNvSpPr txBox="1">
            <a:spLocks/>
          </p:cNvSpPr>
          <p:nvPr/>
        </p:nvSpPr>
        <p:spPr>
          <a:xfrm>
            <a:off x="5292080" y="332656"/>
            <a:ext cx="3184167" cy="12328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ln w="3175">
                  <a:solidFill>
                    <a:schemeClr val="tx1"/>
                  </a:solidFill>
                </a:ln>
              </a:rPr>
              <a:t>คำซ้ำ</a:t>
            </a:r>
            <a:endParaRPr lang="th-TH" sz="5400" b="1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9592" y="2420888"/>
            <a:ext cx="7560840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   ๑.  ที่ใช้ไม้ยมก (ๆ)  เช่น  เล็กๆ    เพื่อนๆ    เด็กๆ</a:t>
            </a:r>
            <a:endParaRPr lang="th-TH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99592" y="3337828"/>
            <a:ext cx="7560840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   ๒.  ที่เปลี่ยนเสียงวรรณยุกต์  เช่น </a:t>
            </a:r>
            <a:r>
              <a:rPr lang="th-TH" b="1" dirty="0" err="1"/>
              <a:t>เ</a:t>
            </a:r>
            <a:r>
              <a:rPr lang="th-TH" b="1" dirty="0" err="1" smtClean="0"/>
              <a:t>ด๊ก</a:t>
            </a:r>
            <a:r>
              <a:rPr lang="th-TH" b="1" dirty="0" smtClean="0"/>
              <a:t>เด็ก   </a:t>
            </a:r>
            <a:r>
              <a:rPr lang="th-TH" b="1" dirty="0" err="1" smtClean="0"/>
              <a:t>เร้ว</a:t>
            </a:r>
            <a:r>
              <a:rPr lang="th-TH" b="1" dirty="0" smtClean="0"/>
              <a:t>เร็ว  </a:t>
            </a:r>
            <a:r>
              <a:rPr lang="th-TH" b="1" dirty="0" err="1" smtClean="0"/>
              <a:t>เตี๊ย</a:t>
            </a:r>
            <a:r>
              <a:rPr lang="th-TH" b="1" dirty="0" smtClean="0"/>
              <a:t>เตี้ย</a:t>
            </a:r>
            <a:endParaRPr lang="th-TH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99592" y="4273932"/>
            <a:ext cx="7560840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   ๓.  ที่ซ้ำพยัญชนะต้น(อัพภาส)  เช่น  ระเรื่อย   ยะแย้ม   ฉะฉาด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72797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868144" y="116632"/>
            <a:ext cx="3184167" cy="12328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ln w="3175">
                  <a:solidFill>
                    <a:schemeClr val="tx1"/>
                  </a:solidFill>
                </a:ln>
              </a:rPr>
              <a:t>คำสมาส</a:t>
            </a:r>
            <a:endParaRPr lang="th-TH" sz="5400" b="1" dirty="0">
              <a:ln w="3175">
                <a:solidFill>
                  <a:schemeClr val="tx1"/>
                </a:solidFill>
              </a:ln>
            </a:endParaRPr>
          </a:p>
        </p:txBody>
      </p:sp>
      <p:grpSp>
        <p:nvGrpSpPr>
          <p:cNvPr id="7" name="กลุ่ม 6"/>
          <p:cNvGrpSpPr/>
          <p:nvPr/>
        </p:nvGrpSpPr>
        <p:grpSpPr>
          <a:xfrm>
            <a:off x="2555776" y="3356992"/>
            <a:ext cx="3528392" cy="914400"/>
            <a:chOff x="1151620" y="3522712"/>
            <a:chExt cx="3528392" cy="914400"/>
          </a:xfrm>
        </p:grpSpPr>
        <p:sp>
          <p:nvSpPr>
            <p:cNvPr id="8" name="วงรี 7"/>
            <p:cNvSpPr/>
            <p:nvPr/>
          </p:nvSpPr>
          <p:spPr>
            <a:xfrm>
              <a:off x="1151620" y="3522712"/>
              <a:ext cx="1080120" cy="914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th-TH" dirty="0"/>
            </a:p>
          </p:txBody>
        </p:sp>
        <p:sp>
          <p:nvSpPr>
            <p:cNvPr id="9" name="วงรี 8"/>
            <p:cNvSpPr/>
            <p:nvPr/>
          </p:nvSpPr>
          <p:spPr>
            <a:xfrm>
              <a:off x="3599892" y="3522712"/>
              <a:ext cx="1080120" cy="914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th-TH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99792" y="3718302"/>
              <a:ext cx="364202" cy="52322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</p:grpSp>
      <p:grpSp>
        <p:nvGrpSpPr>
          <p:cNvPr id="11" name="กลุ่ม 10"/>
          <p:cNvGrpSpPr/>
          <p:nvPr/>
        </p:nvGrpSpPr>
        <p:grpSpPr>
          <a:xfrm>
            <a:off x="3059832" y="2924944"/>
            <a:ext cx="2371066" cy="411578"/>
            <a:chOff x="1691680" y="2323836"/>
            <a:chExt cx="2371066" cy="411578"/>
          </a:xfrm>
        </p:grpSpPr>
        <p:cxnSp>
          <p:nvCxnSpPr>
            <p:cNvPr id="12" name="ลูกศรเชื่อมต่อแบบตรง 11"/>
            <p:cNvCxnSpPr/>
            <p:nvPr/>
          </p:nvCxnSpPr>
          <p:spPr>
            <a:xfrm flipV="1">
              <a:off x="1691680" y="2323836"/>
              <a:ext cx="0" cy="4065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ลูกศรเชื่อมต่อแบบตรง 12"/>
            <p:cNvCxnSpPr/>
            <p:nvPr/>
          </p:nvCxnSpPr>
          <p:spPr>
            <a:xfrm flipV="1">
              <a:off x="4062746" y="2323836"/>
              <a:ext cx="0" cy="4115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699792" y="1556792"/>
            <a:ext cx="3456384" cy="138499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บาลี          กับ      บาลี</a:t>
            </a:r>
          </a:p>
          <a:p>
            <a:r>
              <a:rPr lang="th-TH" b="1" dirty="0" smtClean="0">
                <a:cs typeface="+mj-cs"/>
              </a:rPr>
              <a:t>สันสกฤต  กับ      สันสกฤต</a:t>
            </a:r>
          </a:p>
          <a:p>
            <a:r>
              <a:rPr lang="th-TH" b="1" dirty="0" smtClean="0">
                <a:cs typeface="+mj-cs"/>
              </a:rPr>
              <a:t>บาลี          กับ      สันสกฤต </a:t>
            </a:r>
            <a:endParaRPr lang="th-TH" b="1" dirty="0">
              <a:cs typeface="+mj-cs"/>
            </a:endParaRPr>
          </a:p>
        </p:txBody>
      </p:sp>
      <p:grpSp>
        <p:nvGrpSpPr>
          <p:cNvPr id="17" name="กลุ่ม 16"/>
          <p:cNvGrpSpPr/>
          <p:nvPr/>
        </p:nvGrpSpPr>
        <p:grpSpPr>
          <a:xfrm>
            <a:off x="683568" y="4653136"/>
            <a:ext cx="5688632" cy="599005"/>
            <a:chOff x="1187624" y="3901916"/>
            <a:chExt cx="6768752" cy="964704"/>
          </a:xfrm>
        </p:grpSpPr>
        <p:sp>
          <p:nvSpPr>
            <p:cNvPr id="18" name="สี่เหลี่ยมผืนผ้า 17"/>
            <p:cNvSpPr/>
            <p:nvPr/>
          </p:nvSpPr>
          <p:spPr>
            <a:xfrm>
              <a:off x="1187624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อุบัติ</a:t>
              </a:r>
              <a:endParaRPr lang="th-TH" b="1" dirty="0"/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3563888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ภัย</a:t>
              </a:r>
              <a:endParaRPr lang="th-TH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27784" y="4221088"/>
              <a:ext cx="364202" cy="52322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21" name="ลูกศรเชื่อมต่อแบบตรง 20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สี่เหลี่ยมผืนผ้า 21"/>
            <p:cNvSpPr/>
            <p:nvPr/>
          </p:nvSpPr>
          <p:spPr>
            <a:xfrm>
              <a:off x="6033864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อุบัติภัย</a:t>
              </a:r>
              <a:endParaRPr lang="th-TH" b="1" dirty="0"/>
            </a:p>
          </p:txBody>
        </p:sp>
      </p:grpSp>
      <p:grpSp>
        <p:nvGrpSpPr>
          <p:cNvPr id="23" name="กลุ่ม 22"/>
          <p:cNvGrpSpPr/>
          <p:nvPr/>
        </p:nvGrpSpPr>
        <p:grpSpPr>
          <a:xfrm>
            <a:off x="683568" y="5589240"/>
            <a:ext cx="5720184" cy="599005"/>
            <a:chOff x="1187624" y="3901916"/>
            <a:chExt cx="6806295" cy="964704"/>
          </a:xfrm>
        </p:grpSpPr>
        <p:sp>
          <p:nvSpPr>
            <p:cNvPr id="24" name="สี่เหลี่ยมผืนผ้า 23"/>
            <p:cNvSpPr/>
            <p:nvPr/>
          </p:nvSpPr>
          <p:spPr>
            <a:xfrm>
              <a:off x="1187624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err="1" smtClean="0"/>
                <a:t>ทุสฺ</a:t>
              </a:r>
              <a:endParaRPr lang="th-TH" b="1" dirty="0"/>
            </a:p>
          </p:txBody>
        </p:sp>
        <p:sp>
          <p:nvSpPr>
            <p:cNvPr id="25" name="สี่เหลี่ยมผืนผ้า 24"/>
            <p:cNvSpPr/>
            <p:nvPr/>
          </p:nvSpPr>
          <p:spPr>
            <a:xfrm>
              <a:off x="3563888" y="395222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ชน</a:t>
              </a:r>
              <a:endParaRPr lang="th-TH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27784" y="4221088"/>
              <a:ext cx="364202" cy="52322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th-TH" dirty="0"/>
            </a:p>
          </p:txBody>
        </p:sp>
        <p:cxnSp>
          <p:nvCxnSpPr>
            <p:cNvPr id="27" name="ลูกศรเชื่อมต่อแบบตรง 26"/>
            <p:cNvCxnSpPr/>
            <p:nvPr/>
          </p:nvCxnSpPr>
          <p:spPr>
            <a:xfrm>
              <a:off x="4932040" y="438426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สี่เหลี่ยมผืนผ้า 27"/>
            <p:cNvSpPr/>
            <p:nvPr/>
          </p:nvSpPr>
          <p:spPr>
            <a:xfrm>
              <a:off x="6071407" y="3901916"/>
              <a:ext cx="192251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/>
                <a:t>ทุรชน</a:t>
              </a:r>
              <a:endParaRPr lang="th-TH" b="1" dirty="0"/>
            </a:p>
          </p:txBody>
        </p:sp>
      </p:grpSp>
      <p:sp>
        <p:nvSpPr>
          <p:cNvPr id="29" name="คำบรรยายภาพแบบวงรี 28"/>
          <p:cNvSpPr/>
          <p:nvPr/>
        </p:nvSpPr>
        <p:spPr>
          <a:xfrm>
            <a:off x="6804248" y="3933056"/>
            <a:ext cx="1728192" cy="972688"/>
          </a:xfrm>
          <a:prstGeom prst="wedgeEllipseCallout">
            <a:avLst>
              <a:gd name="adj1" fmla="val -73702"/>
              <a:gd name="adj2" fmla="val 63837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สมาสที่               ไม่มีสนธิ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2" name="คำบรรยายภาพแบบวงรี 31"/>
          <p:cNvSpPr/>
          <p:nvPr/>
        </p:nvSpPr>
        <p:spPr>
          <a:xfrm>
            <a:off x="6876256" y="5373216"/>
            <a:ext cx="1728192" cy="1080120"/>
          </a:xfrm>
          <a:prstGeom prst="wedgeEllipseCallout">
            <a:avLst>
              <a:gd name="adj1" fmla="val -77703"/>
              <a:gd name="adj2" fmla="val -24485"/>
            </a:avLst>
          </a:prstGeom>
          <a:solidFill>
            <a:srgbClr val="F7BB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สมาสที่มีสนธิ</a:t>
            </a: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404664"/>
            <a:ext cx="5040560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4800" b="1" dirty="0" smtClean="0">
                <a:latin typeface="TH SarabunPSK" pitchFamily="34" charset="-34"/>
                <a:cs typeface="+mj-cs"/>
              </a:rPr>
              <a:t>คำสมาส  มี ๒ ชนิด</a:t>
            </a:r>
            <a:endParaRPr lang="th-TH" sz="4800" b="1" dirty="0">
              <a:latin typeface="TH SarabunPSK" pitchFamily="34" charset="-34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2564904"/>
            <a:ext cx="3168352" cy="193899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/>
              <a:t>๑.</a:t>
            </a:r>
            <a:r>
              <a:rPr lang="th-TH" sz="2400" b="1" dirty="0" smtClean="0">
                <a:cs typeface="+mj-cs"/>
              </a:rPr>
              <a:t>สมาสที่ไม่มีสนธิ</a:t>
            </a:r>
          </a:p>
          <a:p>
            <a:r>
              <a:rPr lang="th-TH" sz="2400" b="1" dirty="0">
                <a:cs typeface="+mj-cs"/>
              </a:rPr>
              <a:t> </a:t>
            </a:r>
            <a:r>
              <a:rPr lang="th-TH" sz="2400" b="1" dirty="0" smtClean="0">
                <a:cs typeface="+mj-cs"/>
              </a:rPr>
              <a:t>   - ไม่มีการเชื่อมเสียง</a:t>
            </a:r>
          </a:p>
          <a:p>
            <a:r>
              <a:rPr lang="th-TH" sz="2400" b="1" dirty="0">
                <a:cs typeface="+mj-cs"/>
              </a:rPr>
              <a:t> </a:t>
            </a:r>
            <a:r>
              <a:rPr lang="th-TH" sz="2400" b="1" dirty="0" smtClean="0">
                <a:cs typeface="+mj-cs"/>
              </a:rPr>
              <a:t>   - ไม่</a:t>
            </a:r>
            <a:r>
              <a:rPr lang="th-TH" sz="2400" b="1" dirty="0" smtClean="0">
                <a:cs typeface="+mj-cs"/>
              </a:rPr>
              <a:t>เปลี่ยนแปลง</a:t>
            </a:r>
            <a:r>
              <a:rPr lang="th-TH" sz="2400" b="1" dirty="0" smtClean="0">
                <a:cs typeface="+mj-cs"/>
              </a:rPr>
              <a:t>เสียง</a:t>
            </a:r>
          </a:p>
          <a:p>
            <a:r>
              <a:rPr lang="th-TH" sz="2400" b="1" dirty="0">
                <a:cs typeface="+mj-cs"/>
              </a:rPr>
              <a:t> </a:t>
            </a:r>
            <a:r>
              <a:rPr lang="th-TH" sz="2400" b="1" dirty="0" smtClean="0">
                <a:cs typeface="+mj-cs"/>
              </a:rPr>
              <a:t>   -  ไม่มีการกลมกลืนเสียง  ระหว่างคำ</a:t>
            </a:r>
            <a:endParaRPr lang="th-TH" sz="2400" b="1" dirty="0"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2570128"/>
            <a:ext cx="3240360" cy="193899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>
                <a:cs typeface="+mj-cs"/>
              </a:rPr>
              <a:t>๒</a:t>
            </a:r>
            <a:r>
              <a:rPr lang="th-TH" sz="2400" b="1" dirty="0" smtClean="0">
                <a:cs typeface="+mj-cs"/>
              </a:rPr>
              <a:t>.สมาสที่มีสนธิ</a:t>
            </a:r>
          </a:p>
          <a:p>
            <a:r>
              <a:rPr lang="th-TH" sz="2400" b="1" dirty="0">
                <a:cs typeface="+mj-cs"/>
              </a:rPr>
              <a:t> </a:t>
            </a:r>
            <a:r>
              <a:rPr lang="th-TH" sz="2400" b="1" dirty="0" smtClean="0">
                <a:cs typeface="+mj-cs"/>
              </a:rPr>
              <a:t>  - ที่มีการเชื่อมเสียง </a:t>
            </a:r>
          </a:p>
          <a:p>
            <a:r>
              <a:rPr lang="th-TH" sz="2400" b="1" dirty="0">
                <a:cs typeface="+mj-cs"/>
              </a:rPr>
              <a:t> </a:t>
            </a:r>
            <a:r>
              <a:rPr lang="th-TH" sz="2400" b="1" dirty="0" smtClean="0">
                <a:cs typeface="+mj-cs"/>
              </a:rPr>
              <a:t>  - มีการเปลี่ยนแปลงเสียง -มีการกลมกลืนเสียงระหว่างคำ</a:t>
            </a:r>
          </a:p>
          <a:p>
            <a:r>
              <a:rPr lang="th-TH" sz="2400" b="1" dirty="0" smtClean="0">
                <a:cs typeface="+mj-cs"/>
              </a:rPr>
              <a:t>  </a:t>
            </a:r>
            <a:endParaRPr lang="th-TH" sz="2400" b="1" dirty="0">
              <a:cs typeface="+mj-cs"/>
            </a:endParaRPr>
          </a:p>
        </p:txBody>
      </p:sp>
      <p:grpSp>
        <p:nvGrpSpPr>
          <p:cNvPr id="22" name="กลุ่ม 21"/>
          <p:cNvGrpSpPr/>
          <p:nvPr/>
        </p:nvGrpSpPr>
        <p:grpSpPr>
          <a:xfrm>
            <a:off x="1331640" y="1268760"/>
            <a:ext cx="6192688" cy="1224136"/>
            <a:chOff x="1331640" y="1268760"/>
            <a:chExt cx="6192688" cy="1224136"/>
          </a:xfrm>
        </p:grpSpPr>
        <p:cxnSp>
          <p:nvCxnSpPr>
            <p:cNvPr id="6" name="ตัวเชื่อมต่อตรง 5"/>
            <p:cNvCxnSpPr/>
            <p:nvPr/>
          </p:nvCxnSpPr>
          <p:spPr>
            <a:xfrm>
              <a:off x="4283968" y="1268760"/>
              <a:ext cx="0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/>
            <p:cNvCxnSpPr/>
            <p:nvPr/>
          </p:nvCxnSpPr>
          <p:spPr>
            <a:xfrm>
              <a:off x="1331640" y="2132856"/>
              <a:ext cx="61926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/>
            <p:cNvCxnSpPr/>
            <p:nvPr/>
          </p:nvCxnSpPr>
          <p:spPr>
            <a:xfrm flipH="1">
              <a:off x="1331640" y="2132856"/>
              <a:ext cx="8384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/>
            <p:cNvCxnSpPr/>
            <p:nvPr/>
          </p:nvCxnSpPr>
          <p:spPr>
            <a:xfrm flipH="1">
              <a:off x="7515944" y="2132856"/>
              <a:ext cx="8384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968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525</Words>
  <Application>Microsoft Office PowerPoint</Application>
  <PresentationFormat>นำเสนอทางหน้าจอ (4:3)</PresentationFormat>
  <Paragraphs>230</Paragraphs>
  <Slides>17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9" baseType="lpstr">
      <vt:lpstr>Angsana New</vt:lpstr>
      <vt:lpstr>Arial</vt:lpstr>
      <vt:lpstr>Browallia New</vt:lpstr>
      <vt:lpstr>Calibri</vt:lpstr>
      <vt:lpstr>Century Gothic</vt:lpstr>
      <vt:lpstr>Cordia New</vt:lpstr>
      <vt:lpstr>Courier New</vt:lpstr>
      <vt:lpstr>DilleniaUPC</vt:lpstr>
      <vt:lpstr>Palatino Linotype</vt:lpstr>
      <vt:lpstr>TH SarabunPSK</vt:lpstr>
      <vt:lpstr>ชุดรูปแบบของ Office</vt:lpstr>
      <vt:lpstr>Executive</vt:lpstr>
      <vt:lpstr>งานนำเสนอ PowerPoint</vt:lpstr>
      <vt:lpstr>งานนำเสนอ PowerPoint</vt:lpstr>
      <vt:lpstr>คำซ้อน</vt:lpstr>
      <vt:lpstr>คำซ้อน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คำซ้อน</dc:title>
  <dc:creator>User</dc:creator>
  <cp:lastModifiedBy>User</cp:lastModifiedBy>
  <cp:revision>56</cp:revision>
  <dcterms:created xsi:type="dcterms:W3CDTF">2013-08-12T14:57:06Z</dcterms:created>
  <dcterms:modified xsi:type="dcterms:W3CDTF">2019-01-10T04:43:14Z</dcterms:modified>
</cp:coreProperties>
</file>