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62" r:id="rId5"/>
    <p:sldId id="266" r:id="rId6"/>
    <p:sldId id="267" r:id="rId7"/>
    <p:sldId id="272" r:id="rId8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1FEFF"/>
    <a:srgbClr val="75E9EF"/>
    <a:srgbClr val="FFCCFF"/>
    <a:srgbClr val="2EDDE6"/>
    <a:srgbClr val="F9FEC6"/>
    <a:srgbClr val="FFFF6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6" autoAdjust="0"/>
    <p:restoredTop sz="94660"/>
  </p:normalViewPr>
  <p:slideViewPr>
    <p:cSldViewPr>
      <p:cViewPr varScale="1">
        <p:scale>
          <a:sx n="70" d="100"/>
          <a:sy n="70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EF702F5-3476-4759-91B7-1AD6C2D3A28B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5706EAA-923B-4462-8FD9-8B7EAF7B0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7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853F5DD-B950-4A69-B4B9-40A7EE56C59A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B60F1DF-E54B-4641-8F51-44B32FD3BC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211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F1DF-E54B-4641-8F51-44B32FD3BC2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0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F1DF-E54B-4641-8F51-44B32FD3BC2F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791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F1DF-E54B-4641-8F51-44B32FD3BC2F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847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F1DF-E54B-4641-8F51-44B32FD3BC2F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506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F1DF-E54B-4641-8F51-44B32FD3BC2F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706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F1DF-E54B-4641-8F51-44B32FD3BC2F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74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F1DF-E54B-4641-8F51-44B32FD3BC2F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98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40000"/>
                <a:lumOff val="60000"/>
              </a:schemeClr>
            </a:gs>
            <a:gs pos="76000">
              <a:schemeClr val="bg2">
                <a:lumMod val="20000"/>
                <a:lumOff val="80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DF75BC-A7A5-40A6-8A49-E3B77C15C144}" type="datetimeFigureOut">
              <a:rPr lang="th-TH" smtClean="0"/>
              <a:t>10/01/62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C1EE22-5626-4C8C-8C85-064D64E6D37D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6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3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6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3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067"/>
            <a:ext cx="6953676" cy="64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D:\รูปภาพ\btterfly0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6413">
            <a:off x="7571117" y="5393848"/>
            <a:ext cx="1744725" cy="155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รูปภาพ\xsgs0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0519" y="5255994"/>
            <a:ext cx="641488" cy="17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20486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การอ่านจับใจความสำคัญหรือสาระสำคัญบทร้อยกรอง</a:t>
            </a:r>
          </a:p>
          <a:p>
            <a:pPr algn="ctr"/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" name="Picture 3" descr="D:\รูปภาพ\118958155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72418">
            <a:off x="7736783" y="851298"/>
            <a:ext cx="12477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:\รูปภาพ\118957952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5013176"/>
            <a:ext cx="714376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รูปภาพ\118957982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0918">
            <a:off x="4246759" y="3923448"/>
            <a:ext cx="519310" cy="5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รูปภาพ\118958184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33256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รูปภาพ\1189580145.gif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2378">
            <a:off x="7160561" y="6114994"/>
            <a:ext cx="654996" cy="6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4679471" y="4290975"/>
            <a:ext cx="35760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จัดทำโดย  </a:t>
            </a:r>
          </a:p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นางกันยารัตน์   ศรี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เนตร</a:t>
            </a:r>
          </a:p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ศึกษานิเทศก์ชำนาญการพิเศษ</a:t>
            </a:r>
          </a:p>
          <a:p>
            <a:pPr algn="ctr"/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สังกัด </a:t>
            </a:r>
            <a:r>
              <a:rPr lang="th-TH" b="1" dirty="0" err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สพป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.ระยอง เขต ๒</a:t>
            </a:r>
            <a:endParaRPr lang="th-TH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93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936104"/>
          </a:xfrm>
          <a:solidFill>
            <a:srgbClr val="FFCC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การอ่านจับใจความสำคัญหรือสาระสำคัญบทร้อย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กรอง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7"/>
            <a:ext cx="6956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รูปภาพ\butterflyfl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85" y="5805264"/>
            <a:ext cx="1104992" cy="110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รูปภาพ\1189580145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0076">
            <a:off x="7453429" y="5966205"/>
            <a:ext cx="562082" cy="52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รูปภาพ\icon_dukdik_35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6" y="6444405"/>
            <a:ext cx="582736" cy="5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3528" y="198884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หลักการ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อ่านจับใจความสำคัญบทร้อยกรอง  คือ การอ่านนั้นต้องจับคำสำคัญ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คำประพันธ์ให้ได้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ซึ่งในคำประพันธ์ประเภทโคลงสี่สุภาพและกลอยแปด  สาระสำคัญมักจะ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ปรากฏ  ใน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บาทสุดท้ายหรือวรรคสุดท้าย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4077072"/>
            <a:ext cx="8064896" cy="954107"/>
          </a:xfrm>
          <a:prstGeom prst="rect">
            <a:avLst/>
          </a:prstGeom>
          <a:solidFill>
            <a:srgbClr val="2EDDE6"/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คำ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ว่า 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ใจความ</a:t>
            </a:r>
            <a:r>
              <a:rPr lang="th-TH" b="1" u="sng" dirty="0">
                <a:latin typeface="Angsana New" pitchFamily="18" charset="-34"/>
                <a:cs typeface="Angsana New" pitchFamily="18" charset="-34"/>
              </a:rPr>
              <a:t>สำคัญ  สาระสำคัญ  สารของเรื่อง  แก่นของเรื่อง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มีความหมายเดียวกัน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5461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" y="6211887"/>
            <a:ext cx="6956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รูปภาพ\8824102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02" y="4734691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รูปภาพ\dik_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52" y="6287266"/>
            <a:ext cx="8382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936104"/>
          </a:xfrm>
          <a:solidFill>
            <a:srgbClr val="FFCC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" name="Picture 10" descr="D:\รูปภาพ\118957952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5733256"/>
            <a:ext cx="714376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D:\รูปภาพ\118957952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6165304"/>
            <a:ext cx="714376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D:\รูปภาพ\118957952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6021288"/>
            <a:ext cx="714376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83568" y="1772816"/>
            <a:ext cx="8064896" cy="1384995"/>
          </a:xfrm>
          <a:prstGeom prst="rect">
            <a:avLst/>
          </a:prstGeom>
          <a:solidFill>
            <a:srgbClr val="E1FE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/>
              <a:t>	ตั้งใจ</a:t>
            </a:r>
            <a:r>
              <a:rPr lang="th-TH" dirty="0"/>
              <a:t>จะทำดีมีหรือนั่น		</a:t>
            </a:r>
            <a:r>
              <a:rPr lang="th-TH" dirty="0" smtClean="0"/>
              <a:t>ประเดี๋ยว</a:t>
            </a:r>
            <a:r>
              <a:rPr lang="th-TH" dirty="0"/>
              <a:t>สิกลับหันกระทำ</a:t>
            </a:r>
            <a:r>
              <a:rPr lang="th-TH" dirty="0" smtClean="0"/>
              <a:t>ชั่ว</a:t>
            </a:r>
          </a:p>
          <a:p>
            <a:endParaRPr lang="en-US" dirty="0"/>
          </a:p>
          <a:p>
            <a:r>
              <a:rPr lang="th-TH" dirty="0"/>
              <a:t> </a:t>
            </a:r>
            <a:r>
              <a:rPr lang="th-TH" dirty="0" smtClean="0"/>
              <a:t>    </a:t>
            </a:r>
            <a:r>
              <a:rPr lang="th-TH" u="sng" dirty="0" smtClean="0"/>
              <a:t>บ่อน</a:t>
            </a:r>
            <a:r>
              <a:rPr lang="th-TH" u="sng" dirty="0"/>
              <a:t>ทำลายตัวเองไม่เกรงกลัว</a:t>
            </a:r>
            <a:r>
              <a:rPr lang="th-TH" dirty="0"/>
              <a:t>	</a:t>
            </a:r>
            <a:r>
              <a:rPr lang="th-TH" dirty="0" smtClean="0"/>
              <a:t>	</a:t>
            </a:r>
            <a:r>
              <a:rPr lang="th-TH" u="sng" dirty="0" smtClean="0"/>
              <a:t>ไม่</a:t>
            </a:r>
            <a:r>
              <a:rPr lang="th-TH" u="sng" dirty="0"/>
              <a:t>ต้องสืบหาตัวผู้ทำลาย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861048"/>
            <a:ext cx="1297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/>
              <a:t>สาระสำคัญ</a:t>
            </a:r>
          </a:p>
          <a:p>
            <a:r>
              <a:rPr lang="th-TH" dirty="0"/>
              <a:t> </a:t>
            </a:r>
            <a:r>
              <a:rPr lang="th-TH" dirty="0" smtClean="0"/>
              <a:t>       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95736" y="4437112"/>
            <a:ext cx="4824536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/>
              <a:t>     </a:t>
            </a:r>
            <a:r>
              <a:rPr lang="th-TH" b="1" dirty="0"/>
              <a:t>ไม่มีใครทำลาย</a:t>
            </a:r>
            <a:r>
              <a:rPr lang="th-TH" b="1" dirty="0" smtClean="0"/>
              <a:t>เราเท่ากับตัวเรา </a:t>
            </a:r>
            <a:endParaRPr lang="th-TH" b="1" dirty="0"/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>
            <a:off x="2123728" y="2996952"/>
            <a:ext cx="1584176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H="1">
            <a:off x="4788024" y="2996952"/>
            <a:ext cx="1728192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6956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รูปภาพ\xsgs0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0" y="5547708"/>
            <a:ext cx="6858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รูปภาพ\xsgs0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26" y="6272967"/>
            <a:ext cx="3429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รูปภาพ\3103_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90" y="6621202"/>
            <a:ext cx="703644" cy="6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936104"/>
          </a:xfrm>
          <a:solidFill>
            <a:srgbClr val="FFCC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844824"/>
            <a:ext cx="8280920" cy="2062103"/>
          </a:xfrm>
          <a:prstGeom prst="rect">
            <a:avLst/>
          </a:prstGeom>
          <a:solidFill>
            <a:srgbClr val="E1FE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alt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200" u="sng" dirty="0"/>
              <a:t>บุปผาชาติชูสีและมีกลิ่น</a:t>
            </a:r>
            <a:r>
              <a:rPr lang="th-TH" sz="3200" dirty="0"/>
              <a:t>	</a:t>
            </a:r>
            <a:r>
              <a:rPr lang="th-TH" sz="3200" dirty="0" smtClean="0"/>
              <a:t>     อยู่</a:t>
            </a:r>
            <a:r>
              <a:rPr lang="th-TH" sz="3200" dirty="0"/>
              <a:t>ในถิ่นที่ไกลเช่นไพร</a:t>
            </a:r>
            <a:r>
              <a:rPr lang="th-TH" sz="3200" dirty="0" smtClean="0"/>
              <a:t>สณฑ์</a:t>
            </a:r>
          </a:p>
          <a:p>
            <a:endParaRPr lang="en-US" sz="3200" dirty="0"/>
          </a:p>
          <a:p>
            <a:r>
              <a:rPr lang="th-TH" sz="3200" u="sng" dirty="0" smtClean="0"/>
              <a:t>ไม่</a:t>
            </a:r>
            <a:r>
              <a:rPr lang="th-TH" sz="3200" u="sng" dirty="0"/>
              <a:t>มีใครได้เชยเลยสักคน</a:t>
            </a:r>
            <a:r>
              <a:rPr lang="th-TH" sz="3200" dirty="0"/>
              <a:t>	 </a:t>
            </a:r>
            <a:r>
              <a:rPr lang="th-TH" sz="3200" dirty="0" smtClean="0"/>
              <a:t>              </a:t>
            </a:r>
            <a:r>
              <a:rPr lang="th-TH" sz="3200" u="sng" dirty="0" smtClean="0"/>
              <a:t>ย่อม</a:t>
            </a:r>
            <a:r>
              <a:rPr lang="th-TH" sz="3200" u="sng" dirty="0"/>
              <a:t>บานหล่นเปล่าตายมากมายเอย</a:t>
            </a:r>
            <a:endParaRPr lang="en-US" sz="3200" u="sng" dirty="0"/>
          </a:p>
          <a:p>
            <a:endParaRPr lang="th-TH" alt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Picture 3" descr="D:\รูปภาพ\118958184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รูปภาพ\118958184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165304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รูปภาพ\118958184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021288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รูปภาพ\118958184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65304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528" y="4221088"/>
            <a:ext cx="1297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/>
              <a:t>สาระสำคัญ</a:t>
            </a:r>
          </a:p>
          <a:p>
            <a:r>
              <a:rPr lang="th-TH" dirty="0"/>
              <a:t> </a:t>
            </a:r>
            <a:r>
              <a:rPr lang="th-TH" dirty="0" smtClean="0"/>
              <a:t>        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5013176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accent3"/>
                </a:solidFill>
              </a:rPr>
              <a:t>ดอกไม้ที่สวยงามไม่มีใครได้ใช้ประโยชน์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36096" y="4994012"/>
            <a:ext cx="2175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accent3"/>
                </a:solidFill>
              </a:rPr>
              <a:t>ก็จะปราศจากคุณค่า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H="1">
            <a:off x="2699792" y="2204864"/>
            <a:ext cx="72008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1835696" y="3284984"/>
            <a:ext cx="266429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H="1">
            <a:off x="6300192" y="3212976"/>
            <a:ext cx="432048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0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3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1" y="6209190"/>
            <a:ext cx="6956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รูปภาพ\080401texvision_d_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38" y="5177791"/>
            <a:ext cx="340662" cy="18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รูปภาพ\080401texvision_d_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63" y="4210062"/>
            <a:ext cx="51435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รูปภาพ\v90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00" y="5950736"/>
            <a:ext cx="977228" cy="9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รูปภาพ\v90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79" y="6532246"/>
            <a:ext cx="359253" cy="3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079002"/>
            <a:ext cx="733623" cy="72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รูปภาพ\118957997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7658">
            <a:off x="3784253" y="5654583"/>
            <a:ext cx="636547" cy="5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รูปภาพ\1189581847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77272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รูปภาพ\118957982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9439">
            <a:off x="1013478" y="5168784"/>
            <a:ext cx="445908" cy="5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899592" y="227687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/>
          </a:p>
        </p:txBody>
      </p:sp>
      <p:sp>
        <p:nvSpPr>
          <p:cNvPr id="15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936104"/>
          </a:xfrm>
          <a:solidFill>
            <a:srgbClr val="FFCC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  การ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อ่านจับใจความสำคัญหรือสาระสำคัญ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1628800"/>
            <a:ext cx="7848872" cy="1815882"/>
          </a:xfrm>
          <a:prstGeom prst="rect">
            <a:avLst/>
          </a:prstGeom>
          <a:solidFill>
            <a:srgbClr val="E1FE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/>
              <a:t>	วันที่</a:t>
            </a:r>
            <a:r>
              <a:rPr lang="th-TH" u="sng" dirty="0"/>
              <a:t>ชาติและองค์ราชา  </a:t>
            </a:r>
            <a:r>
              <a:rPr lang="th-TH" dirty="0"/>
              <a:t>		</a:t>
            </a:r>
            <a:r>
              <a:rPr lang="th-TH" u="sng" dirty="0"/>
              <a:t>มวลประชาอยู่มาพ้นภัย</a:t>
            </a:r>
            <a:endParaRPr lang="en-US" u="sng" dirty="0"/>
          </a:p>
          <a:p>
            <a:r>
              <a:rPr lang="th-TH" dirty="0"/>
              <a:t> </a:t>
            </a:r>
            <a:r>
              <a:rPr lang="th-TH" dirty="0" smtClean="0"/>
              <a:t>      ขอ</a:t>
            </a:r>
            <a:r>
              <a:rPr lang="th-TH" dirty="0"/>
              <a:t>ดูแลคุ้มครองด้วยใจ			นี่คือ</a:t>
            </a:r>
            <a:r>
              <a:rPr lang="th-TH" u="sng" dirty="0"/>
              <a:t>คำสัญญา</a:t>
            </a:r>
            <a:endParaRPr lang="en-US" u="sng" dirty="0"/>
          </a:p>
          <a:p>
            <a:r>
              <a:rPr lang="th-TH" dirty="0"/>
              <a:t> </a:t>
            </a:r>
            <a:r>
              <a:rPr lang="th-TH" dirty="0" smtClean="0"/>
              <a:t>      </a:t>
            </a:r>
            <a:r>
              <a:rPr lang="th-TH" u="sng" dirty="0" smtClean="0"/>
              <a:t>วันนี้</a:t>
            </a:r>
            <a:r>
              <a:rPr lang="th-TH" u="sng" dirty="0"/>
              <a:t>ชาติเผชิญพาลภัย</a:t>
            </a:r>
            <a:r>
              <a:rPr lang="th-TH" dirty="0"/>
              <a:t>		</a:t>
            </a:r>
            <a:r>
              <a:rPr lang="th-TH" dirty="0" smtClean="0"/>
              <a:t>ไฟ</a:t>
            </a:r>
            <a:r>
              <a:rPr lang="th-TH" dirty="0"/>
              <a:t>ลุกโชนขึ้นมาทุกครา</a:t>
            </a:r>
            <a:endParaRPr lang="en-US" dirty="0"/>
          </a:p>
          <a:p>
            <a:r>
              <a:rPr lang="th-TH" dirty="0"/>
              <a:t> </a:t>
            </a:r>
            <a:r>
              <a:rPr lang="th-TH" dirty="0" smtClean="0"/>
              <a:t>      </a:t>
            </a:r>
            <a:r>
              <a:rPr lang="th-TH" u="sng" dirty="0" smtClean="0"/>
              <a:t>ขอ</a:t>
            </a:r>
            <a:r>
              <a:rPr lang="th-TH" u="sng" dirty="0"/>
              <a:t>เป็นคนที่เดินเข้ามา	</a:t>
            </a:r>
            <a:r>
              <a:rPr lang="th-TH" dirty="0"/>
              <a:t>		</a:t>
            </a:r>
            <a:r>
              <a:rPr lang="th-TH" u="sng" dirty="0"/>
              <a:t>ไม่อาจให้สายไป</a:t>
            </a:r>
            <a:endParaRPr lang="en-US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3645024"/>
            <a:ext cx="1297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/>
              <a:t>สาระสำคัญ</a:t>
            </a:r>
          </a:p>
          <a:p>
            <a:r>
              <a:rPr lang="th-TH" dirty="0"/>
              <a:t> </a:t>
            </a:r>
            <a:r>
              <a:rPr lang="th-TH" dirty="0" smtClean="0"/>
              <a:t>       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4149080"/>
            <a:ext cx="864096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b="1" u="sng" dirty="0"/>
              <a:t>แนวคำตอบ</a:t>
            </a:r>
            <a:r>
              <a:rPr lang="th-TH" b="1" dirty="0"/>
              <a:t>  </a:t>
            </a:r>
            <a:endParaRPr lang="th-TH" b="1" dirty="0" smtClean="0"/>
          </a:p>
          <a:p>
            <a:r>
              <a:rPr lang="th-TH" b="1" dirty="0" smtClean="0"/>
              <a:t>	เราสัญญา</a:t>
            </a:r>
            <a:r>
              <a:rPr lang="th-TH" b="1" dirty="0"/>
              <a:t>จะดูแล  </a:t>
            </a:r>
            <a:r>
              <a:rPr lang="th-TH" b="1" u="sng" dirty="0"/>
              <a:t>ชาติ  พระมหากษัตริย์  ประชาชน  </a:t>
            </a:r>
            <a:r>
              <a:rPr lang="th-TH" b="1" dirty="0" smtClean="0"/>
              <a:t>ให้ ปลอดภัย                        </a:t>
            </a:r>
            <a:r>
              <a:rPr lang="th-TH" b="1" u="sng" dirty="0" smtClean="0"/>
              <a:t>ขณะที่ชาติ</a:t>
            </a:r>
            <a:r>
              <a:rPr lang="th-TH" b="1" u="sng" dirty="0"/>
              <a:t>ประสบ</a:t>
            </a:r>
            <a:r>
              <a:rPr lang="th-TH" b="1" u="sng" dirty="0" smtClean="0"/>
              <a:t>ปัญหา</a:t>
            </a:r>
            <a:r>
              <a:rPr lang="th-TH" b="1" dirty="0" smtClean="0"/>
              <a:t>  ไม่ให้สายเกินไป</a:t>
            </a:r>
            <a:endParaRPr lang="en-US" dirty="0"/>
          </a:p>
        </p:txBody>
      </p:sp>
      <p:cxnSp>
        <p:nvCxnSpPr>
          <p:cNvPr id="24" name="ลูกศรเชื่อมต่อแบบตรง 23"/>
          <p:cNvCxnSpPr/>
          <p:nvPr/>
        </p:nvCxnSpPr>
        <p:spPr>
          <a:xfrm>
            <a:off x="3419872" y="1988840"/>
            <a:ext cx="50405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 flipH="1">
            <a:off x="5724128" y="1988840"/>
            <a:ext cx="144016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>
            <a:off x="7236296" y="1988840"/>
            <a:ext cx="504056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ลูกศรเชื่อมต่อแบบตรง 2047"/>
          <p:cNvCxnSpPr/>
          <p:nvPr/>
        </p:nvCxnSpPr>
        <p:spPr>
          <a:xfrm flipH="1">
            <a:off x="1691680" y="2852936"/>
            <a:ext cx="216024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ลูกศรเชื่อมต่อแบบตรง 2054"/>
          <p:cNvCxnSpPr/>
          <p:nvPr/>
        </p:nvCxnSpPr>
        <p:spPr>
          <a:xfrm flipH="1">
            <a:off x="1403648" y="3356992"/>
            <a:ext cx="72008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ลูกศรเชื่อมต่อแบบตรง 2057"/>
          <p:cNvCxnSpPr/>
          <p:nvPr/>
        </p:nvCxnSpPr>
        <p:spPr>
          <a:xfrm flipH="1">
            <a:off x="3851920" y="3284984"/>
            <a:ext cx="223224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5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" y="6211887"/>
            <a:ext cx="6956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รูปภาพ\dik_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578474"/>
            <a:ext cx="9334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รูปภาพ\3103_a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96" y="6414102"/>
            <a:ext cx="692274" cy="6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รูปภาพ\v90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512054"/>
            <a:ext cx="461756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รูปภาพ\11895798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3554">
            <a:off x="680742" y="4975875"/>
            <a:ext cx="570073" cy="6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รูปภาพ\11895798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3972">
            <a:off x="6103372" y="5497486"/>
            <a:ext cx="666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936104"/>
          </a:xfrm>
          <a:solidFill>
            <a:srgbClr val="FFCC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  การ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อ่านจับใจความสำคัญหรือสาระสำคัญ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1772816"/>
            <a:ext cx="842493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/>
              <a:t>		เพื่อ</a:t>
            </a:r>
            <a:r>
              <a:rPr lang="th-TH" dirty="0"/>
              <a:t>นำรักกลับมา 		ต้องใช้เวลาเท่าไร</a:t>
            </a:r>
            <a:endParaRPr lang="en-US" dirty="0"/>
          </a:p>
          <a:p>
            <a:r>
              <a:rPr lang="en-US" dirty="0"/>
              <a:t>	 </a:t>
            </a:r>
            <a:r>
              <a:rPr lang="th-TH" dirty="0" smtClean="0"/>
              <a:t>โปรด</a:t>
            </a:r>
            <a:r>
              <a:rPr lang="th-TH" dirty="0"/>
              <a:t>จงรอได้ไหม			จะข้ามผ่านความบาดหมาง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356992"/>
            <a:ext cx="1297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/>
              <a:t>สาระสำคัญ</a:t>
            </a:r>
          </a:p>
          <a:p>
            <a:r>
              <a:rPr lang="th-TH" dirty="0"/>
              <a:t> </a:t>
            </a:r>
            <a:r>
              <a:rPr lang="th-TH" dirty="0" smtClean="0"/>
              <a:t>        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4293096"/>
            <a:ext cx="7920880" cy="523220"/>
          </a:xfrm>
          <a:prstGeom prst="rect">
            <a:avLst/>
          </a:prstGeom>
          <a:solidFill>
            <a:srgbClr val="75E9E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/>
              <a:t>          ให้</a:t>
            </a:r>
            <a:r>
              <a:rPr lang="th-TH" dirty="0"/>
              <a:t>รอเวลาก่อนที่จะทำให้ประชาชนรักกันและไม่บาดหมางกัน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7"/>
            <a:ext cx="6956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D:\รูปภาพ\pww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5174929"/>
            <a:ext cx="8763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รูปภาพ\118958155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72418">
            <a:off x="8043810" y="4955753"/>
            <a:ext cx="12477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:\รูปภาพ\xsgs00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7" y="5903421"/>
            <a:ext cx="352366" cy="9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D:\รูปภาพ\v901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06" y="6499874"/>
            <a:ext cx="415832" cy="4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รูปภาพ\1189581847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89240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รูปภาพ\1189581847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05264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936104"/>
          </a:xfrm>
          <a:solidFill>
            <a:srgbClr val="FFCCFF"/>
          </a:solidFill>
          <a:ln w="3175">
            <a:solidFill>
              <a:schemeClr val="tx1"/>
            </a:solidFill>
          </a:ln>
        </p:spPr>
        <p:txBody>
          <a:bodyPr/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ตัวอย่าง  การ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อ่านจับใจความสำคัญหรือสาระสำคัญ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1844824"/>
            <a:ext cx="8424936" cy="1815882"/>
          </a:xfrm>
          <a:prstGeom prst="rect">
            <a:avLst/>
          </a:prstGeom>
          <a:solidFill>
            <a:srgbClr val="E1FE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/>
              <a:t>	เรา</a:t>
            </a:r>
            <a:r>
              <a:rPr lang="th-TH" dirty="0"/>
              <a:t>จะทำตามสัญญา		ขอเวลาอีกไม่นาน</a:t>
            </a:r>
            <a:endParaRPr lang="en-US" dirty="0"/>
          </a:p>
          <a:p>
            <a:r>
              <a:rPr lang="th-TH" dirty="0"/>
              <a:t> </a:t>
            </a:r>
            <a:r>
              <a:rPr lang="th-TH" dirty="0" smtClean="0"/>
              <a:t>  แล้ว</a:t>
            </a:r>
            <a:r>
              <a:rPr lang="th-TH" dirty="0"/>
              <a:t>แผ่นดินที่งดงาม			จะคืนกลับมา</a:t>
            </a:r>
            <a:endParaRPr lang="en-US" dirty="0"/>
          </a:p>
          <a:p>
            <a:r>
              <a:rPr lang="th-TH" dirty="0"/>
              <a:t> </a:t>
            </a:r>
            <a:r>
              <a:rPr lang="th-TH" dirty="0" smtClean="0"/>
              <a:t>  เรา</a:t>
            </a:r>
            <a:r>
              <a:rPr lang="th-TH" dirty="0"/>
              <a:t>จะทำอย่างซื่อตรง			ขอแค่เธอจงไว้ใจและศรัทธา</a:t>
            </a:r>
            <a:endParaRPr lang="en-US" dirty="0"/>
          </a:p>
          <a:p>
            <a:r>
              <a:rPr lang="th-TH" dirty="0"/>
              <a:t> </a:t>
            </a:r>
            <a:r>
              <a:rPr lang="th-TH" dirty="0" smtClean="0"/>
              <a:t>  แผ่นดิน</a:t>
            </a:r>
            <a:r>
              <a:rPr lang="th-TH" dirty="0"/>
              <a:t>จะดีในไม่ช้า			ขอคืนความสุขให้เธอ  ประชาชน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4005064"/>
            <a:ext cx="1297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/>
              <a:t>สาระสำคัญ</a:t>
            </a:r>
          </a:p>
          <a:p>
            <a:r>
              <a:rPr lang="th-TH" dirty="0"/>
              <a:t> </a:t>
            </a:r>
            <a:r>
              <a:rPr lang="th-TH" dirty="0" smtClean="0"/>
              <a:t>       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4581128"/>
            <a:ext cx="8208912" cy="954107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b="1" dirty="0" smtClean="0"/>
              <a:t>	ขอ</a:t>
            </a:r>
            <a:r>
              <a:rPr lang="th-TH" b="1" dirty="0"/>
              <a:t>เวลาอีกไม่นาน  เราจะทำตามสัญญาอย่างซื่อตรง   ที่จะให้แผ่นดินที่เป็นความสุขแก่ประชาชน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85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6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2775</TotalTime>
  <Words>115</Words>
  <Application>Microsoft Office PowerPoint</Application>
  <PresentationFormat>นำเสนอทางหน้าจอ (4:3)</PresentationFormat>
  <Paragraphs>54</Paragraphs>
  <Slides>7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8" baseType="lpstr">
      <vt:lpstr>Angsana New</vt:lpstr>
      <vt:lpstr>Arial</vt:lpstr>
      <vt:lpstr>Browallia New</vt:lpstr>
      <vt:lpstr>Calibri</vt:lpstr>
      <vt:lpstr>Century Gothic</vt:lpstr>
      <vt:lpstr>Cordia New</vt:lpstr>
      <vt:lpstr>Courier New</vt:lpstr>
      <vt:lpstr>DilleniaUPC</vt:lpstr>
      <vt:lpstr>Palatino Linotype</vt:lpstr>
      <vt:lpstr>TH SarabunPSK</vt:lpstr>
      <vt:lpstr>Executive</vt:lpstr>
      <vt:lpstr>งานนำเสนอ PowerPoint</vt:lpstr>
      <vt:lpstr>การอ่านจับใจความสำคัญหรือสาระสำคัญบทร้อยกรอง</vt:lpstr>
      <vt:lpstr>  ตัวอย่าง</vt:lpstr>
      <vt:lpstr>  ตัวอย่าง</vt:lpstr>
      <vt:lpstr>  ตัวอย่าง  การอ่านจับใจความสำคัญหรือสาระสำคัญ</vt:lpstr>
      <vt:lpstr>  ตัวอย่าง  การอ่านจับใจความสำคัญหรือสาระสำคัญ</vt:lpstr>
      <vt:lpstr>  ตัวอย่าง  การอ่านจับใจความสำคัญหรือสาระสำคัญ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166</cp:revision>
  <cp:lastPrinted>2014-09-13T00:49:29Z</cp:lastPrinted>
  <dcterms:created xsi:type="dcterms:W3CDTF">2013-12-05T08:15:51Z</dcterms:created>
  <dcterms:modified xsi:type="dcterms:W3CDTF">2019-01-10T04:41:42Z</dcterms:modified>
</cp:coreProperties>
</file>