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0323-2294-41DA-9208-B5882922211A}" type="datetimeFigureOut">
              <a:rPr lang="th-TH" smtClean="0"/>
              <a:t>02/06/64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2D210-21E9-4978-9C5B-D6EE61811F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22058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0323-2294-41DA-9208-B5882922211A}" type="datetimeFigureOut">
              <a:rPr lang="th-TH" smtClean="0"/>
              <a:t>02/06/64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2D210-21E9-4978-9C5B-D6EE61811F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8616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0323-2294-41DA-9208-B5882922211A}" type="datetimeFigureOut">
              <a:rPr lang="th-TH" smtClean="0"/>
              <a:t>02/06/64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2D210-21E9-4978-9C5B-D6EE61811F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98833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0323-2294-41DA-9208-B5882922211A}" type="datetimeFigureOut">
              <a:rPr lang="th-TH" smtClean="0"/>
              <a:t>02/06/64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2D210-21E9-4978-9C5B-D6EE61811F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51916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0323-2294-41DA-9208-B5882922211A}" type="datetimeFigureOut">
              <a:rPr lang="th-TH" smtClean="0"/>
              <a:t>02/06/64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2D210-21E9-4978-9C5B-D6EE61811F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64312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0323-2294-41DA-9208-B5882922211A}" type="datetimeFigureOut">
              <a:rPr lang="th-TH" smtClean="0"/>
              <a:t>02/06/64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2D210-21E9-4978-9C5B-D6EE61811F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3654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0323-2294-41DA-9208-B5882922211A}" type="datetimeFigureOut">
              <a:rPr lang="th-TH" smtClean="0"/>
              <a:t>02/06/64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2D210-21E9-4978-9C5B-D6EE61811F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599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0323-2294-41DA-9208-B5882922211A}" type="datetimeFigureOut">
              <a:rPr lang="th-TH" smtClean="0"/>
              <a:t>02/06/64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2D210-21E9-4978-9C5B-D6EE61811F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1076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0323-2294-41DA-9208-B5882922211A}" type="datetimeFigureOut">
              <a:rPr lang="th-TH" smtClean="0"/>
              <a:t>02/06/64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2D210-21E9-4978-9C5B-D6EE61811F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49963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0323-2294-41DA-9208-B5882922211A}" type="datetimeFigureOut">
              <a:rPr lang="th-TH" smtClean="0"/>
              <a:t>02/06/64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2D210-21E9-4978-9C5B-D6EE61811F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182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0323-2294-41DA-9208-B5882922211A}" type="datetimeFigureOut">
              <a:rPr lang="th-TH" smtClean="0"/>
              <a:t>02/06/64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2D210-21E9-4978-9C5B-D6EE61811F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49327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D0323-2294-41DA-9208-B5882922211A}" type="datetimeFigureOut">
              <a:rPr lang="th-TH" smtClean="0"/>
              <a:t>02/06/64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2D210-21E9-4978-9C5B-D6EE61811F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8415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5.wdp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4.wdp"/><Relationship Id="rId5" Type="http://schemas.openxmlformats.org/officeDocument/2006/relationships/image" Target="../media/image7.png"/><Relationship Id="rId4" Type="http://schemas.microsoft.com/office/2007/relationships/hdphoto" Target="../media/hdphoto3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48"/>
          <a:stretch/>
        </p:blipFill>
        <p:spPr>
          <a:xfrm>
            <a:off x="45393" y="32218"/>
            <a:ext cx="1120186" cy="1171380"/>
          </a:xfrm>
          <a:prstGeom prst="rect">
            <a:avLst/>
          </a:prstGeom>
        </p:spPr>
      </p:pic>
      <p:pic>
        <p:nvPicPr>
          <p:cNvPr id="1026" name="Picture 2" descr="ข้อความสีเขียวภาพ PNG เวกเตอร์และไฟล์ PSD | ดาวน์โหลดฟรีบน Pngtree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738" t="29888" r="8373" b="23167"/>
          <a:stretch/>
        </p:blipFill>
        <p:spPr bwMode="auto">
          <a:xfrm>
            <a:off x="3419872" y="1963178"/>
            <a:ext cx="2664295" cy="72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851920" y="4227934"/>
            <a:ext cx="489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กลุ่มบริหารงานบุคคล</a:t>
            </a:r>
          </a:p>
          <a:p>
            <a:pPr algn="r"/>
            <a:r>
              <a:rPr lang="th-TH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H SarabunPSK" pitchFamily="34" charset="-34"/>
                <a:cs typeface="TH SarabunPSK" pitchFamily="34" charset="-34"/>
              </a:rPr>
              <a:t>สำนักงานเขตพื้นที่การศึกษาประถมศึกษาระยอง เขต 2</a:t>
            </a:r>
            <a:endParaRPr lang="th-TH" sz="2000" b="1" dirty="0">
              <a:solidFill>
                <a:schemeClr val="accent6">
                  <a:lumMod val="40000"/>
                  <a:lumOff val="6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28" name="Picture 4" descr="Untitled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24" b="17574"/>
          <a:stretch/>
        </p:blipFill>
        <p:spPr bwMode="auto">
          <a:xfrm>
            <a:off x="1331640" y="3003798"/>
            <a:ext cx="6840760" cy="1041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0" y="1101301"/>
            <a:ext cx="9144000" cy="67836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683568" y="1157138"/>
            <a:ext cx="8136904" cy="369331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th-TH" sz="4000" b="1" spc="1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IT๙" pitchFamily="2" charset="-34"/>
                <a:cs typeface="TH NiramitIT๙" pitchFamily="2" charset="-34"/>
              </a:rPr>
              <a:t>การบรรจุและแต่งตั้งให้ดำรงตำแหน่ง</a:t>
            </a:r>
          </a:p>
          <a:p>
            <a:pPr algn="ctr"/>
            <a:endParaRPr lang="th-TH" sz="1800" b="1" spc="150" dirty="0">
              <a:ln w="11430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IT๙" pitchFamily="2" charset="-34"/>
              <a:cs typeface="TH NiramitIT๙" pitchFamily="2" charset="-34"/>
            </a:endParaRPr>
          </a:p>
          <a:p>
            <a:pPr algn="ctr"/>
            <a:r>
              <a:rPr lang="th-TH" sz="3200" b="1" u="sng" spc="150" dirty="0" smtClean="0">
                <a:ln w="1143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IT๙" pitchFamily="2" charset="-34"/>
                <a:cs typeface="TH NiramitIT๙" pitchFamily="2" charset="-34"/>
              </a:rPr>
              <a:t>ครูผู้ช่วย</a:t>
            </a:r>
            <a:r>
              <a:rPr lang="th-TH" sz="3200" b="1" spc="1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IT๙" pitchFamily="2" charset="-34"/>
                <a:cs typeface="TH NiramitIT๙" pitchFamily="2" charset="-34"/>
              </a:rPr>
              <a:t> </a:t>
            </a:r>
            <a:r>
              <a:rPr lang="th-TH" sz="3200" b="1" spc="1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IT๙" pitchFamily="2" charset="-34"/>
                <a:cs typeface="TH NiramitIT๙" pitchFamily="2" charset="-34"/>
              </a:rPr>
              <a:t>ครั้งที่ </a:t>
            </a:r>
            <a:r>
              <a:rPr lang="th-TH" sz="3200" b="1" spc="1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3</a:t>
            </a:r>
          </a:p>
          <a:p>
            <a:pPr algn="ctr"/>
            <a:r>
              <a:rPr lang="th-TH" sz="3600" b="1" spc="150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IT๙" pitchFamily="2" charset="-34"/>
                <a:cs typeface="TH NiramitIT๙" pitchFamily="2" charset="-34"/>
              </a:rPr>
              <a:t> </a:t>
            </a:r>
          </a:p>
          <a:p>
            <a:pPr algn="ctr"/>
            <a:r>
              <a:rPr lang="th-TH" sz="2400" b="1" spc="150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IT๙" pitchFamily="2" charset="-34"/>
                <a:cs typeface="TH NiramitIT๙" pitchFamily="2" charset="-34"/>
              </a:rPr>
              <a:t>(ตามประกาศคณะกรรมการศึกษาธิการจังหวัดระยอง</a:t>
            </a:r>
          </a:p>
          <a:p>
            <a:pPr algn="ctr"/>
            <a:r>
              <a:rPr lang="th-TH" sz="2400" b="1" spc="150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IT๙" pitchFamily="2" charset="-34"/>
                <a:cs typeface="TH NiramitIT๙" pitchFamily="2" charset="-34"/>
              </a:rPr>
              <a:t>ประกาศ ณ วันที่ </a:t>
            </a:r>
            <a:r>
              <a:rPr lang="th-TH" sz="2400" b="1" spc="150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24</a:t>
            </a:r>
            <a:r>
              <a:rPr lang="th-TH" sz="2400" b="1" spc="150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IT๙" pitchFamily="2" charset="-34"/>
                <a:cs typeface="TH NiramitIT๙" pitchFamily="2" charset="-34"/>
              </a:rPr>
              <a:t> กันยายน </a:t>
            </a:r>
            <a:r>
              <a:rPr lang="th-TH" sz="2400" b="1" spc="150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2563</a:t>
            </a:r>
            <a:r>
              <a:rPr lang="th-TH" sz="2400" b="1" spc="150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IT๙" pitchFamily="2" charset="-34"/>
                <a:cs typeface="TH NiramitIT๙" pitchFamily="2" charset="-34"/>
              </a:rPr>
              <a:t>)</a:t>
            </a:r>
            <a:endParaRPr lang="th-TH" sz="2400" b="1" spc="150" dirty="0">
              <a:ln w="1143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IT๙" pitchFamily="2" charset="-34"/>
              <a:cs typeface="TH NiramitIT๙" pitchFamily="2" charset="-34"/>
            </a:endParaRPr>
          </a:p>
          <a:p>
            <a:pPr algn="ctr"/>
            <a:endParaRPr lang="th-TH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ctr"/>
            <a:endParaRPr lang="th-TH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1030" name="Picture 6" descr="ข้าราชการครู: เวกเตอร์สต็อก, ภาพและงานศิลปะเวกเตอร์ | Shutterstock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078" r="22693" b="11771"/>
          <a:stretch/>
        </p:blipFill>
        <p:spPr bwMode="auto">
          <a:xfrm flipH="1">
            <a:off x="7956375" y="566759"/>
            <a:ext cx="792088" cy="1833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053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รูปภาพ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64376" y="470249"/>
            <a:ext cx="5472608" cy="1513225"/>
          </a:xfrm>
          <a:prstGeom prst="horizontalScroll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1200" b="1" dirty="0">
                <a:solidFill>
                  <a:srgbClr val="FFFF00"/>
                </a:solidFill>
                <a:latin typeface="TH NiramitIT๙" pitchFamily="2" charset="-34"/>
                <a:cs typeface="TH NiramitIT๙" pitchFamily="2" charset="-34"/>
              </a:rPr>
              <a:t>	</a:t>
            </a:r>
            <a:endParaRPr lang="th-TH" b="1" u="sng" dirty="0" smtClean="0">
              <a:solidFill>
                <a:srgbClr val="FFFF00"/>
              </a:solidFill>
              <a:latin typeface="TH NiramitIT๙" pitchFamily="2" charset="-34"/>
              <a:cs typeface="TH NiramitIT๙" pitchFamily="2" charset="-34"/>
            </a:endParaRPr>
          </a:p>
          <a:p>
            <a:pPr algn="ctr"/>
            <a:r>
              <a:rPr lang="th-TH" sz="2400" b="1" dirty="0" smtClean="0">
                <a:solidFill>
                  <a:schemeClr val="bg1"/>
                </a:solidFill>
                <a:latin typeface="TH NiramitIT๙" pitchFamily="2" charset="-34"/>
                <a:cs typeface="TH NiramitIT๙" pitchFamily="2" charset="-34"/>
              </a:rPr>
              <a:t>      </a:t>
            </a:r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วันที่ 27 – 28 พฤษภาคม 2564 </a:t>
            </a:r>
          </a:p>
          <a:p>
            <a:pPr algn="ctr"/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H SarabunPSK" pitchFamily="34" charset="-34"/>
                <a:cs typeface="TH SarabunPSK" pitchFamily="34" charset="-34"/>
              </a:rPr>
              <a:t>ณ อาคารเอนกประสงค์ โรงเรียนวัดเกาะกลอย</a:t>
            </a:r>
          </a:p>
        </p:txBody>
      </p:sp>
      <p:sp>
        <p:nvSpPr>
          <p:cNvPr id="11" name="คลื่น 10"/>
          <p:cNvSpPr/>
          <p:nvPr/>
        </p:nvSpPr>
        <p:spPr>
          <a:xfrm rot="20176310">
            <a:off x="-13638" y="394326"/>
            <a:ext cx="2263765" cy="735790"/>
          </a:xfrm>
          <a:prstGeom prst="wave">
            <a:avLst>
              <a:gd name="adj1" fmla="val 7762"/>
              <a:gd name="adj2" fmla="val 4764"/>
            </a:avLst>
          </a:prstGeo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i="1" dirty="0">
                <a:solidFill>
                  <a:srgbClr val="002060"/>
                </a:solidFill>
                <a:latin typeface="TH NiramitIT๙" pitchFamily="2" charset="-34"/>
                <a:cs typeface="TH NiramitIT๙" pitchFamily="2" charset="-34"/>
              </a:rPr>
              <a:t>รายงานตัว </a:t>
            </a:r>
            <a:endParaRPr lang="th-TH" sz="3600" i="1" dirty="0">
              <a:solidFill>
                <a:srgbClr val="002060"/>
              </a:solidFill>
            </a:endParaRPr>
          </a:p>
        </p:txBody>
      </p:sp>
      <p:pic>
        <p:nvPicPr>
          <p:cNvPr id="2052" name="Picture 4" descr="คอมพิวเตอร์ของไอคอน, ปักหมุดวาด, ปักหมุด png - png คอมพิวเตอร์ของไอคอน,  ปักหมุดวาด, ปักหมุด icon vector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382" t="7768" r="30174" b="8962"/>
          <a:stretch/>
        </p:blipFill>
        <p:spPr bwMode="auto">
          <a:xfrm rot="4160780">
            <a:off x="1792195" y="-9739"/>
            <a:ext cx="700586" cy="833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สี่เหลี่ยมผืนผ้า 11"/>
          <p:cNvSpPr/>
          <p:nvPr/>
        </p:nvSpPr>
        <p:spPr>
          <a:xfrm>
            <a:off x="539552" y="2108683"/>
            <a:ext cx="8136904" cy="2839331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 smtClean="0"/>
          </a:p>
          <a:p>
            <a:pPr algn="ctr"/>
            <a:r>
              <a:rPr lang="th-TH" sz="2400" b="1" dirty="0" smtClean="0">
                <a:solidFill>
                  <a:srgbClr val="FF0000"/>
                </a:solidFill>
                <a:latin typeface="TH NiramitIT๙" pitchFamily="2" charset="-34"/>
                <a:cs typeface="TH NiramitIT๙" pitchFamily="2" charset="-34"/>
              </a:rPr>
              <a:t>เอกวิทยาศาสตร์	</a:t>
            </a:r>
            <a:r>
              <a:rPr lang="th-TH" sz="24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18	ราย</a:t>
            </a:r>
          </a:p>
          <a:p>
            <a:pPr algn="ctr"/>
            <a:r>
              <a:rPr lang="th-TH" sz="2400" b="1" dirty="0" smtClean="0">
                <a:solidFill>
                  <a:srgbClr val="0070C0"/>
                </a:solidFill>
                <a:latin typeface="TH Niramit AS" pitchFamily="2" charset="-34"/>
                <a:cs typeface="TH Niramit AS" pitchFamily="2" charset="-34"/>
              </a:rPr>
              <a:t>เอกสังคมศึกษา	  8	ราย</a:t>
            </a:r>
          </a:p>
          <a:p>
            <a:pPr algn="ctr"/>
            <a:r>
              <a:rPr lang="th-TH" sz="2400" b="1" dirty="0" smtClean="0">
                <a:latin typeface="TH Niramit AS" pitchFamily="2" charset="-34"/>
                <a:cs typeface="TH Niramit AS" pitchFamily="2" charset="-34"/>
              </a:rPr>
              <a:t>	   </a:t>
            </a:r>
            <a:r>
              <a:rPr lang="th-TH" sz="24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รวม	26</a:t>
            </a:r>
            <a:r>
              <a:rPr lang="th-TH" sz="2400" b="1" dirty="0" smtClean="0">
                <a:solidFill>
                  <a:srgbClr val="FF0000"/>
                </a:solidFill>
                <a:latin typeface="TH NiramitIT๙" pitchFamily="2" charset="-34"/>
                <a:cs typeface="TH NiramitIT๙" pitchFamily="2" charset="-34"/>
              </a:rPr>
              <a:t>	ราย</a:t>
            </a:r>
          </a:p>
          <a:p>
            <a:pPr algn="ctr"/>
            <a:r>
              <a:rPr lang="th-TH" sz="2400" b="1" dirty="0" smtClean="0">
                <a:latin typeface="TH NiramitIT๙" pitchFamily="2" charset="-34"/>
                <a:cs typeface="TH NiramitIT๙" pitchFamily="2" charset="-34"/>
              </a:rPr>
              <a:t>เอกสังคมสละสิทธิ์ </a:t>
            </a:r>
            <a:r>
              <a:rPr lang="th-TH" sz="2400" b="1" dirty="0" smtClean="0">
                <a:latin typeface="TH Niramit AS" pitchFamily="2" charset="-34"/>
                <a:cs typeface="TH Niramit AS" pitchFamily="2" charset="-34"/>
              </a:rPr>
              <a:t>2</a:t>
            </a:r>
            <a:r>
              <a:rPr lang="th-TH" sz="2400" b="1" dirty="0" smtClean="0">
                <a:latin typeface="TH NiramitIT๙" pitchFamily="2" charset="-34"/>
                <a:cs typeface="TH NiramitIT๙" pitchFamily="2" charset="-34"/>
              </a:rPr>
              <a:t> ราย คือ โรงเรียนบ้านเนินสุขสำรอง และโรงเรียนบ้านน้ำกร่อย</a:t>
            </a:r>
          </a:p>
          <a:p>
            <a:pPr algn="ctr"/>
            <a:endParaRPr lang="th-TH" sz="1100" dirty="0" smtClean="0">
              <a:solidFill>
                <a:srgbClr val="FF0000"/>
              </a:solidFill>
              <a:latin typeface="TH NiramitIT๙" pitchFamily="2" charset="-34"/>
              <a:cs typeface="TH NiramitIT๙" pitchFamily="2" charset="-34"/>
            </a:endParaRPr>
          </a:p>
          <a:p>
            <a:pPr algn="ctr"/>
            <a:r>
              <a:rPr lang="th-TH" sz="2400" b="1" i="1" dirty="0" smtClean="0">
                <a:solidFill>
                  <a:srgbClr val="FF0000"/>
                </a:solidFill>
                <a:latin typeface="TH NiramitIT๙" pitchFamily="2" charset="-34"/>
                <a:cs typeface="TH NiramitIT๙" pitchFamily="2" charset="-34"/>
              </a:rPr>
              <a:t>อยู่ระหว่าง </a:t>
            </a:r>
            <a:r>
              <a:rPr lang="th-TH" sz="2400" b="1" i="1" dirty="0" err="1" smtClean="0">
                <a:solidFill>
                  <a:srgbClr val="FF0000"/>
                </a:solidFill>
                <a:latin typeface="TH NiramitIT๙" pitchFamily="2" charset="-34"/>
                <a:cs typeface="TH NiramitIT๙" pitchFamily="2" charset="-34"/>
              </a:rPr>
              <a:t>ศธจ</a:t>
            </a:r>
            <a:r>
              <a:rPr lang="th-TH" sz="2400" b="1" i="1" dirty="0" smtClean="0">
                <a:solidFill>
                  <a:srgbClr val="FF0000"/>
                </a:solidFill>
                <a:latin typeface="TH NiramitIT๙" pitchFamily="2" charset="-34"/>
                <a:cs typeface="TH NiramitIT๙" pitchFamily="2" charset="-34"/>
              </a:rPr>
              <a:t>.ระยอง ดำเนินการเรียกตัวลำดับต่อไป</a:t>
            </a:r>
            <a:endParaRPr lang="th-TH" sz="2400" b="1" i="1" dirty="0">
              <a:solidFill>
                <a:srgbClr val="FF000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14" name="แผนผังลำดับงาน: กระบวนการ 13"/>
          <p:cNvSpPr/>
          <p:nvPr/>
        </p:nvSpPr>
        <p:spPr>
          <a:xfrm>
            <a:off x="2027985" y="1870720"/>
            <a:ext cx="5012388" cy="823876"/>
          </a:xfrm>
          <a:prstGeom prst="flowChartProcess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บรรจุวันที่ 1 มิถุนายน 2564</a:t>
            </a:r>
          </a:p>
          <a:p>
            <a:pPr algn="ctr"/>
            <a:r>
              <a:rPr lang="th-TH" sz="2400" b="1" dirty="0" err="1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สพป</a:t>
            </a:r>
            <a:r>
              <a:rPr lang="th-TH" sz="2400" b="1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.ระยอง เขต 2</a:t>
            </a:r>
            <a:endParaRPr lang="th-TH" sz="2400" b="1" dirty="0">
              <a:solidFill>
                <a:srgbClr val="FFFF00"/>
              </a:solidFill>
              <a:latin typeface="TH Niramit AS" pitchFamily="2" charset="-34"/>
              <a:cs typeface="TH Niramit AS" pitchFamily="2" charset="-34"/>
            </a:endParaRPr>
          </a:p>
        </p:txBody>
      </p:sp>
      <p:pic>
        <p:nvPicPr>
          <p:cNvPr id="2054" name="Picture 6" descr="ลูก ศร เวก เตอร์, HD Png Download - vhv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1212" b="87273" l="24302" r="8418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9683" r="19041"/>
          <a:stretch/>
        </p:blipFill>
        <p:spPr bwMode="auto">
          <a:xfrm>
            <a:off x="1583147" y="4395932"/>
            <a:ext cx="444838" cy="2771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pic>
        <p:nvPicPr>
          <p:cNvPr id="2056" name="Picture 8" descr="ภาพประกอบการ์ตูน, หนังสือเรียนหนังสือการ์ตูนอุปกรณ์การเรียนภาพประกอบหนังสือ ร้านหนังสือตำราตกแต่งหนังสือภาพ PNG และ PSD สำหรับดาวน์โหลดฟรี | ภาพประกอบ,  การจัดระเบียบสมุดบันทึก, วอลเปเปอร์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2344" b="97188" l="10000" r="893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569906"/>
            <a:ext cx="2033312" cy="203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08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5222" y="1779662"/>
            <a:ext cx="7992888" cy="283154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       1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ครูผู้ช่วยผู้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ได้รับการบรรจุ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และแต่งตั้งไป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รายงานตัวที่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สถานศึกษาให้กัก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ตัว</a:t>
            </a:r>
          </a:p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ตาม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มาตรการของ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ภาครัฐ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COVID-19)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14 วัน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  <a:p>
            <a:pPr>
              <a:spcBef>
                <a:spcPts val="600"/>
              </a:spcBef>
            </a:pP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        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ครูผู้ช่วยกรอก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ข้อมูลประวัติตามแบบทดสอบการเขียน ก.ค.ศ.16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                    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ส่ง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กลุ่มบริหารงานบุคคล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ตรวจสอบ </a:t>
            </a:r>
            <a:r>
              <a:rPr lang="th-TH" sz="2400" b="1" u="sng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ภายในวันที่ </a:t>
            </a:r>
            <a:r>
              <a:rPr lang="th-TH" sz="2400" b="1" u="sng" dirty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7 มิถุนายน </a:t>
            </a:r>
            <a:r>
              <a:rPr lang="th-TH" sz="2400" b="1" u="sng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2564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ทางระบบ 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AMSS++ </a:t>
            </a:r>
          </a:p>
          <a:p>
            <a:pPr>
              <a:spcBef>
                <a:spcPts val="600"/>
              </a:spcBef>
            </a:pP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        3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ครูผู้ช่วยไปจัดทำ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ทะเบียนประวัติ (ก.ค.ศ.16) </a:t>
            </a:r>
            <a:r>
              <a:rPr lang="th-TH" sz="2400" b="1" u="sng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ระหว่าง</a:t>
            </a:r>
            <a:r>
              <a:rPr lang="th-TH" sz="2400" b="1" u="sng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วันที่ 15-17 มิถุนายน </a:t>
            </a:r>
            <a:r>
              <a:rPr lang="th-TH" sz="2400" b="1" u="sng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2564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       </a:t>
            </a:r>
            <a:r>
              <a:rPr lang="th-TH" sz="2400" b="1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วัน</a:t>
            </a:r>
            <a:r>
              <a:rPr lang="th-TH" sz="2400" b="1" dirty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ละประมาณ 8-9 คน ที่ห้องประชุม 2 </a:t>
            </a:r>
            <a:r>
              <a:rPr lang="th-TH" sz="2400" b="1" dirty="0" err="1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สพป</a:t>
            </a:r>
            <a:r>
              <a:rPr lang="th-TH" sz="2400" b="1" dirty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.ระยอง เขต 2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รายชื่อตามหนังสือ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          </a:t>
            </a:r>
            <a:r>
              <a:rPr lang="th-TH" sz="2400" b="1" dirty="0" err="1" smtClean="0">
                <a:latin typeface="TH SarabunPSK" pitchFamily="34" charset="-34"/>
                <a:cs typeface="TH SarabunPSK" pitchFamily="34" charset="-34"/>
              </a:rPr>
              <a:t>สพป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ระยอง เขต 2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ที่ </a:t>
            </a:r>
            <a:r>
              <a:rPr lang="th-TH" sz="2400" b="1" dirty="0" err="1">
                <a:latin typeface="TH SarabunPSK" pitchFamily="34" charset="-34"/>
                <a:cs typeface="TH SarabunPSK" pitchFamily="34" charset="-34"/>
              </a:rPr>
              <a:t>ศธ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 04126/1364 ลงวันที่ 31 พฤษภาคม 2564)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" name="ตัดมุมสี่เหลี่ยมผืนผ้าด้านทแยงมุม 1"/>
          <p:cNvSpPr/>
          <p:nvPr/>
        </p:nvSpPr>
        <p:spPr>
          <a:xfrm>
            <a:off x="3563888" y="756996"/>
            <a:ext cx="4497822" cy="648072"/>
          </a:xfrm>
          <a:prstGeom prst="snip2Diag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bg1"/>
                </a:solidFill>
                <a:latin typeface="TH NiramitIT๙" pitchFamily="2" charset="-34"/>
                <a:cs typeface="TH NiramitIT๙" pitchFamily="2" charset="-34"/>
              </a:rPr>
              <a:t>ให้</a:t>
            </a:r>
            <a:r>
              <a:rPr lang="th-TH" b="1" dirty="0">
                <a:solidFill>
                  <a:schemeClr val="bg1"/>
                </a:solidFill>
                <a:latin typeface="TH NiramitIT๙" pitchFamily="2" charset="-34"/>
                <a:cs typeface="TH NiramitIT๙" pitchFamily="2" charset="-34"/>
              </a:rPr>
              <a:t>ผู้บริหารสถานศึกษาดำเนินการแจ้ง</a:t>
            </a:r>
            <a:endParaRPr lang="en-US" b="1" dirty="0">
              <a:solidFill>
                <a:schemeClr val="bg1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11" name="พับมุม 10"/>
          <p:cNvSpPr/>
          <p:nvPr/>
        </p:nvSpPr>
        <p:spPr>
          <a:xfrm>
            <a:off x="1259632" y="756996"/>
            <a:ext cx="2202163" cy="648072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err="1" smtClean="0">
                <a:solidFill>
                  <a:srgbClr val="FFFF00"/>
                </a:solidFill>
                <a:latin typeface="TH NiramitIT๙" pitchFamily="2" charset="-34"/>
                <a:cs typeface="TH NiramitIT๙" pitchFamily="2" charset="-34"/>
              </a:rPr>
              <a:t>สพป</a:t>
            </a:r>
            <a:r>
              <a:rPr lang="th-TH" b="1" dirty="0" smtClean="0">
                <a:solidFill>
                  <a:srgbClr val="FFFF00"/>
                </a:solidFill>
                <a:latin typeface="TH NiramitIT๙" pitchFamily="2" charset="-34"/>
                <a:cs typeface="TH NiramitIT๙" pitchFamily="2" charset="-34"/>
              </a:rPr>
              <a:t>.ระยอง เขต </a:t>
            </a:r>
            <a:r>
              <a:rPr lang="th-TH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endParaRPr lang="th-TH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074" name="Picture 2" descr="phiya : บุคลากรทางการศึกษา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24" t="9576" r="33904" b="14423"/>
          <a:stretch/>
        </p:blipFill>
        <p:spPr bwMode="auto">
          <a:xfrm>
            <a:off x="7626551" y="2409070"/>
            <a:ext cx="1526973" cy="2791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990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165</Words>
  <Application>Microsoft Office PowerPoint</Application>
  <PresentationFormat>นำเสนอทางหน้าจอ (16:9)</PresentationFormat>
  <Paragraphs>27</Paragraphs>
  <Slides>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4" baseType="lpstr">
      <vt:lpstr>ชุดรูปแบบของ Office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asus</dc:creator>
  <cp:lastModifiedBy>asus</cp:lastModifiedBy>
  <cp:revision>41</cp:revision>
  <dcterms:created xsi:type="dcterms:W3CDTF">2021-06-01T08:48:21Z</dcterms:created>
  <dcterms:modified xsi:type="dcterms:W3CDTF">2021-06-02T09:50:32Z</dcterms:modified>
</cp:coreProperties>
</file>