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5143500" type="screen16x9"/>
  <p:notesSz cx="6797675" cy="99266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27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0323-2294-41DA-9208-B5882922211A}" type="datetimeFigureOut">
              <a:rPr lang="th-TH" smtClean="0"/>
              <a:t>02/06/64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D210-21E9-4978-9C5B-D6EE61811FF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2058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0323-2294-41DA-9208-B5882922211A}" type="datetimeFigureOut">
              <a:rPr lang="th-TH" smtClean="0"/>
              <a:t>02/06/64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D210-21E9-4978-9C5B-D6EE61811FF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86163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0323-2294-41DA-9208-B5882922211A}" type="datetimeFigureOut">
              <a:rPr lang="th-TH" smtClean="0"/>
              <a:t>02/06/64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D210-21E9-4978-9C5B-D6EE61811FF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98833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0323-2294-41DA-9208-B5882922211A}" type="datetimeFigureOut">
              <a:rPr lang="th-TH" smtClean="0"/>
              <a:t>02/06/64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D210-21E9-4978-9C5B-D6EE61811FF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51916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0323-2294-41DA-9208-B5882922211A}" type="datetimeFigureOut">
              <a:rPr lang="th-TH" smtClean="0"/>
              <a:t>02/06/64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D210-21E9-4978-9C5B-D6EE61811FF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6431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0323-2294-41DA-9208-B5882922211A}" type="datetimeFigureOut">
              <a:rPr lang="th-TH" smtClean="0"/>
              <a:t>02/06/64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D210-21E9-4978-9C5B-D6EE61811FF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33654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0323-2294-41DA-9208-B5882922211A}" type="datetimeFigureOut">
              <a:rPr lang="th-TH" smtClean="0"/>
              <a:t>02/06/64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D210-21E9-4978-9C5B-D6EE61811FF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3599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0323-2294-41DA-9208-B5882922211A}" type="datetimeFigureOut">
              <a:rPr lang="th-TH" smtClean="0"/>
              <a:t>02/06/64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D210-21E9-4978-9C5B-D6EE61811FF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1076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0323-2294-41DA-9208-B5882922211A}" type="datetimeFigureOut">
              <a:rPr lang="th-TH" smtClean="0"/>
              <a:t>02/06/64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D210-21E9-4978-9C5B-D6EE61811FF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49963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0323-2294-41DA-9208-B5882922211A}" type="datetimeFigureOut">
              <a:rPr lang="th-TH" smtClean="0"/>
              <a:t>02/06/64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D210-21E9-4978-9C5B-D6EE61811FF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1829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0323-2294-41DA-9208-B5882922211A}" type="datetimeFigureOut">
              <a:rPr lang="th-TH" smtClean="0"/>
              <a:t>02/06/64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D210-21E9-4978-9C5B-D6EE61811FF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49327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D0323-2294-41DA-9208-B5882922211A}" type="datetimeFigureOut">
              <a:rPr lang="th-TH" smtClean="0"/>
              <a:t>02/06/64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2D210-21E9-4978-9C5B-D6EE61811FF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841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5" Type="http://schemas.openxmlformats.org/officeDocument/2006/relationships/image" Target="../media/image26.png"/><Relationship Id="rId4" Type="http://schemas.microsoft.com/office/2007/relationships/hdphoto" Target="../media/hdphoto11.wdp"/><Relationship Id="rId9" Type="http://schemas.microsoft.com/office/2007/relationships/hdphoto" Target="../media/hdphoto1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4.wdp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3.png"/><Relationship Id="rId10" Type="http://schemas.microsoft.com/office/2007/relationships/hdphoto" Target="../media/hdphoto7.wdp"/><Relationship Id="rId4" Type="http://schemas.microsoft.com/office/2007/relationships/hdphoto" Target="../media/hdphoto5.wdp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18.png"/><Relationship Id="rId4" Type="http://schemas.microsoft.com/office/2007/relationships/hdphoto" Target="../media/hdphoto8.wdp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48"/>
          <a:stretch/>
        </p:blipFill>
        <p:spPr>
          <a:xfrm>
            <a:off x="51032" y="83924"/>
            <a:ext cx="1280608" cy="14152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7664" y="646693"/>
            <a:ext cx="712879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หลักเกณฑ์และวิธีการย้ายผู้บริหารสถานศึกษา</a:t>
            </a:r>
          </a:p>
          <a:p>
            <a:pPr algn="ctr"/>
            <a:r>
              <a:rPr lang="th-TH" sz="44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สังกัด</a:t>
            </a:r>
            <a:r>
              <a:rPr lang="th-TH" sz="44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กระทรวงศึกษาธิการ ว 7/2564</a:t>
            </a:r>
            <a:endParaRPr lang="th-TH" sz="4400" b="1" dirty="0" smtClean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dirty="0"/>
          </a:p>
          <a:p>
            <a:pPr algn="ctr"/>
            <a:endParaRPr lang="th-TH" dirty="0" smtClean="0"/>
          </a:p>
          <a:p>
            <a:pPr algn="ctr"/>
            <a:endParaRPr lang="th-TH" sz="1000" dirty="0"/>
          </a:p>
          <a:p>
            <a:pPr algn="ctr"/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          </a:t>
            </a:r>
            <a:r>
              <a:rPr lang="th-TH" sz="36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เริ่ม</a:t>
            </a:r>
            <a:r>
              <a:rPr lang="th-TH" sz="36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ใช้  1 กรกฎาคม  2564</a:t>
            </a:r>
            <a:endParaRPr lang="th-TH" sz="3600" b="1" dirty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1840" y="2408570"/>
            <a:ext cx="4968552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(สำนักงาน ก.ค.ศ. ที่ </a:t>
            </a:r>
            <a:r>
              <a:rPr lang="th-TH" sz="2400" b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ศธ</a:t>
            </a:r>
            <a:r>
              <a:rPr lang="th-TH" sz="2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0206.4/ว 7 </a:t>
            </a:r>
            <a:r>
              <a:rPr lang="th-TH" sz="2400" b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ลว</a:t>
            </a:r>
            <a:r>
              <a:rPr lang="th-TH" sz="2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 12 พ.ค. 64)</a:t>
            </a:r>
            <a:endParaRPr lang="th-TH" sz="24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20" y="4227934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กลุ่มบริหารงานบุคคล</a:t>
            </a:r>
          </a:p>
          <a:p>
            <a:pPr algn="r"/>
            <a:r>
              <a:rPr lang="th-TH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สำนักงานเขตพื้นที่การศึกษาประถมศึกษาระยอง เขต 2</a:t>
            </a:r>
            <a:endParaRPr lang="th-TH" sz="2000" b="1" dirty="0">
              <a:solidFill>
                <a:schemeClr val="accent6">
                  <a:lumMod val="40000"/>
                  <a:lumOff val="6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7" y="1779662"/>
            <a:ext cx="3363838" cy="336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53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83" b="89943" l="5447" r="952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62" t="8500" r="7438" b="10948"/>
          <a:stretch/>
        </p:blipFill>
        <p:spPr>
          <a:xfrm rot="179945">
            <a:off x="3761994" y="167204"/>
            <a:ext cx="5036117" cy="33798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52751">
            <a:off x="3913915" y="353843"/>
            <a:ext cx="487109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         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รายละเอียดตัวชี้วัดตามองค์ประกอบ       การประเมินศักยภาพของผู้ประสงค์ขอย้าย ตำแหน่ง ผู้บริหารสถานศึกษา ตามประกาศ </a:t>
            </a:r>
            <a:r>
              <a:rPr lang="th-TH" sz="3000" b="1" dirty="0" err="1" smtClean="0">
                <a:latin typeface="TH SarabunPSK" pitchFamily="34" charset="-34"/>
                <a:cs typeface="TH SarabunPSK" pitchFamily="34" charset="-34"/>
              </a:rPr>
              <a:t>สพฐ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. ลงวันที่ 31 พ.ค. 64 มี 6 องค์ประกอบ (100 คะแนน)</a:t>
            </a:r>
            <a:endParaRPr lang="th-TH" sz="30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24" b="96471" l="9934" r="89625">
                        <a14:foregroundMark x1="23841" y1="66176" x2="28918" y2="61765"/>
                        <a14:foregroundMark x1="50110" y1="57647" x2="50773" y2="80000"/>
                        <a14:foregroundMark x1="56954" y1="57647" x2="55408" y2="779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12" t="3677" r="25979" b="4397"/>
          <a:stretch/>
        </p:blipFill>
        <p:spPr>
          <a:xfrm>
            <a:off x="6732240" y="3146648"/>
            <a:ext cx="1872208" cy="1995686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21" y="90799"/>
            <a:ext cx="3416105" cy="49781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7584" y="1059582"/>
            <a:ext cx="23762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   1. ความรู้ความสามารถใน       การบริหารจัดการศึกษา</a:t>
            </a:r>
          </a:p>
          <a:p>
            <a:r>
              <a:rPr lang="th-TH" sz="1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   2. ประสบการณ์ในการบริหารสถานศึกษา</a:t>
            </a:r>
          </a:p>
          <a:p>
            <a:r>
              <a:rPr lang="th-TH" sz="1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   3. ผลงานที่เกิดจาก           การปฏิบัติงานในหน้าที่/คุณภาพ    การปฏิบัติงาน</a:t>
            </a:r>
          </a:p>
          <a:p>
            <a:r>
              <a:rPr lang="th-TH" sz="1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   4. วิสัยทัศน์ในการบริหาร     จัดการศึกษา</a:t>
            </a:r>
          </a:p>
          <a:p>
            <a:r>
              <a:rPr lang="th-TH" sz="1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   5. การพัฒนาตนเองและพัฒนาวิชาชีพ</a:t>
            </a:r>
          </a:p>
          <a:p>
            <a:r>
              <a:rPr lang="th-TH" sz="1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   6. การประพฤติตน</a:t>
            </a:r>
            <a:endParaRPr lang="th-TH" sz="18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22706" y="639086"/>
            <a:ext cx="1152128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2200" b="1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องค์ประกอบ</a:t>
            </a:r>
            <a:endParaRPr lang="th-TH" sz="2200" b="1" dirty="0">
              <a:solidFill>
                <a:srgbClr val="00B05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0" b="99800" l="444" r="96333">
                        <a14:foregroundMark x1="41222" y1="33900" x2="56333" y2="61600"/>
                        <a14:foregroundMark x1="59222" y1="28900" x2="38556" y2="63800"/>
                        <a14:foregroundMark x1="34556" y1="93900" x2="61889" y2="84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226" y="3435846"/>
            <a:ext cx="1656745" cy="173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9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-42863"/>
            <a:ext cx="6984776" cy="15344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15816" y="267494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เอกสารการยื่นคำร้องขอย้าย</a:t>
            </a:r>
            <a:endParaRPr lang="th-TH" sz="40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5538" y1="15971" x2="84462" y2="31204"/>
                        <a14:foregroundMark x1="14923" y1="15971" x2="14923" y2="30958"/>
                        <a14:foregroundMark x1="15231" y1="65848" x2="84000" y2="80590"/>
                        <a14:foregroundMark x1="14769" y1="66585" x2="14923" y2="81818"/>
                        <a14:foregroundMark x1="85077" y1="65356" x2="85231" y2="81327"/>
                        <a14:foregroundMark x1="14769" y1="83047" x2="85077" y2="83292"/>
                        <a14:foregroundMark x1="14615" y1="64865" x2="85231" y2="64865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28" t="14083" r="14455" b="17171"/>
          <a:stretch/>
        </p:blipFill>
        <p:spPr>
          <a:xfrm>
            <a:off x="2940852" y="1327561"/>
            <a:ext cx="5746724" cy="27686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59832" y="1491630"/>
            <a:ext cx="54726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1. สำเนาทะเบียนประวัติ </a:t>
            </a:r>
            <a:r>
              <a:rPr lang="th-TH" sz="2600" b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กพ</a:t>
            </a:r>
            <a:r>
              <a:rPr lang="th-TH" sz="2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.7 / </a:t>
            </a:r>
            <a:r>
              <a:rPr lang="th-TH" sz="2600" b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กค</a:t>
            </a:r>
            <a:r>
              <a:rPr lang="th-TH" sz="2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ศ.16 (ที่ </a:t>
            </a:r>
            <a:r>
              <a:rPr lang="th-TH" sz="2600" b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จนท</a:t>
            </a:r>
            <a:r>
              <a:rPr lang="th-TH" sz="2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.รับรอง) </a:t>
            </a:r>
            <a:endParaRPr lang="th-TH" sz="26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59832" y="2439347"/>
            <a:ext cx="54726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6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2. คำร้องขอย้าย ตามแบบที่ </a:t>
            </a:r>
            <a:r>
              <a:rPr lang="th-TH" sz="2600" b="1" dirty="0" err="1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กค</a:t>
            </a:r>
            <a:r>
              <a:rPr lang="th-TH" sz="26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ศ. กำหนด</a:t>
            </a:r>
            <a:endParaRPr lang="th-TH" sz="2600" b="1" dirty="0">
              <a:solidFill>
                <a:schemeClr val="accent6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11787" y="3477903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3. เล่มเอกสารรายละเอียดตัวชี้วัดตามองค์ประกอบการประเมินฯ</a:t>
            </a:r>
            <a:endParaRPr lang="th-TH" sz="2400" b="1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6319" y="4463438"/>
            <a:ext cx="8292040" cy="4770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500" b="1" dirty="0" smtClean="0">
                <a:latin typeface="TH SarabunPSK" pitchFamily="34" charset="-34"/>
                <a:cs typeface="TH SarabunPSK" pitchFamily="34" charset="-34"/>
                <a:sym typeface="Wingdings 2"/>
              </a:rPr>
              <a:t> </a:t>
            </a:r>
            <a:r>
              <a:rPr lang="th-TH" sz="25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รายละเอียดการยื่น </a:t>
            </a:r>
            <a:r>
              <a:rPr lang="th-TH" sz="2500" b="1" dirty="0" err="1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สพป</a:t>
            </a:r>
            <a:r>
              <a:rPr lang="th-TH" sz="25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.ระยอง เขต 2 จะมีหนังสือแจ้งทุกโรงเรียนให้ทราบอีกครั้ง</a:t>
            </a:r>
            <a:endParaRPr lang="th-TH" sz="25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5774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6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แผนผังลําดับงาน: กระบวนการสำรอง 2"/>
          <p:cNvSpPr/>
          <p:nvPr/>
        </p:nvSpPr>
        <p:spPr>
          <a:xfrm>
            <a:off x="971600" y="195486"/>
            <a:ext cx="7272808" cy="936104"/>
          </a:xfrm>
          <a:prstGeom prst="flowChartAlternateProcess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n>
                <a:solidFill>
                  <a:schemeClr val="accent4">
                    <a:lumMod val="75000"/>
                  </a:schemeClr>
                </a:solidFill>
              </a:ln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1760" y="339502"/>
            <a:ext cx="5400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3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การย้ายผู้บริหารสถานศึกษา  มี 3 กรณี ดังนี้</a:t>
            </a: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" t="4228" r="17614" b="16654"/>
          <a:stretch/>
        </p:blipFill>
        <p:spPr>
          <a:xfrm>
            <a:off x="1334728" y="231143"/>
            <a:ext cx="861008" cy="864096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5" b="89862" l="4000" r="96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30" t="40000" r="4071" b="40202"/>
          <a:stretch/>
        </p:blipFill>
        <p:spPr>
          <a:xfrm>
            <a:off x="2229821" y="1347614"/>
            <a:ext cx="3710331" cy="7200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73524" y="1275606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1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5896" y="1419622"/>
            <a:ext cx="2160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การย้ายกรณีปกติ</a:t>
            </a:r>
            <a:endParaRPr lang="th-TH" sz="30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15816" y="2211710"/>
            <a:ext cx="5904656" cy="2708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5A2781"/>
                </a:solidFill>
                <a:latin typeface="TH SarabunPSK" pitchFamily="34" charset="-34"/>
                <a:cs typeface="TH SarabunPSK" pitchFamily="34" charset="-34"/>
              </a:rPr>
              <a:t>คุณสมบัติของผู้ขอย้าย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  <a:sym typeface="Wingdings"/>
              </a:rPr>
              <a:t> </a:t>
            </a:r>
            <a:r>
              <a:rPr lang="th-TH" sz="20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ดำรง</a:t>
            </a:r>
            <a:r>
              <a:rPr lang="th-TH" sz="20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ตำแหน่งในสถานศึกษาปัจจุบันไม่น้อยกว่า 12 เดือน นับ</a:t>
            </a:r>
            <a:r>
              <a:rPr lang="th-TH" sz="20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ถึง          </a:t>
            </a:r>
          </a:p>
          <a:p>
            <a:r>
              <a:rPr lang="th-TH" sz="20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        วันที่ </a:t>
            </a:r>
            <a:r>
              <a:rPr lang="th-TH" sz="20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30 กันยายน ของปีที่ยื่นคำร้องขอย้าย </a:t>
            </a: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โดยผู้ขอย้ายต้องไม่ติด</a:t>
            </a:r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เงื่อนไข  </a:t>
            </a:r>
          </a:p>
          <a:p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     อื่นใด ที่ </a:t>
            </a: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ก.ค.ศ. กำหนด</a:t>
            </a:r>
            <a:endParaRPr lang="en-US" sz="2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  <a:sym typeface="Wingdings"/>
              </a:rPr>
              <a:t>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ไม่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อยู่ระหว่างลาศึกษาต่อเต็ม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เวลา</a:t>
            </a:r>
          </a:p>
          <a:p>
            <a:r>
              <a:rPr lang="th-TH" sz="2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2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ย้ายสับเปลี่ยนตัวบุคคล</a:t>
            </a:r>
            <a:endParaRPr lang="en-US" sz="22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  <a:sym typeface="Wingdings"/>
              </a:rPr>
              <a:t>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ใน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วันที่ส่งคำร้องขอย้าย ต้องเป็นผู้ที่มีอายุราชการเหลือไม่น้อยกว่า 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      18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เดือน นับถึงวันที่ 30 กันยายน ของปีที่เกษียณอายุ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ราชการ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508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123478"/>
            <a:ext cx="7704856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5A2781"/>
                </a:solidFill>
                <a:latin typeface="TH SarabunPSK" pitchFamily="34" charset="-34"/>
                <a:cs typeface="TH SarabunPSK" pitchFamily="34" charset="-34"/>
              </a:rPr>
              <a:t>คำร้องขอย้าย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  <a:sym typeface="Wingdings"/>
              </a:rPr>
              <a:t>1.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ให้ผู้ประสงค์ขอย้าย</a:t>
            </a:r>
            <a:r>
              <a:rPr lang="th-TH" sz="20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ยื่นคำร้องขอย้ายประจำปี ในระหว่างวันที่ 1-15 กรกฎาคม ไม่เว้น</a:t>
            </a:r>
            <a:r>
              <a:rPr lang="th-TH" sz="20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วันหยุดราชการ</a:t>
            </a:r>
          </a:p>
          <a:p>
            <a:r>
              <a:rPr lang="th-TH" sz="20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sz="20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คำร้องขอย้ายประจำปีให้พิจารณาย้ายครั้งแรกให้แล้วเสร็จภายในวันที่ 30 กันยายน และให้มีผลไม่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ก่อน</a:t>
            </a:r>
          </a:p>
          <a:p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  วันที่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1 ตุลาคม ของปีเดียวกัน</a:t>
            </a:r>
            <a:endParaRPr lang="th-TH" sz="20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2465477"/>
            <a:ext cx="7992888" cy="2554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  <a:sym typeface="Wingdings"/>
              </a:rPr>
              <a:t> 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สังกัด </a:t>
            </a:r>
            <a:r>
              <a:rPr lang="th-TH" sz="2000" b="1" dirty="0" err="1">
                <a:latin typeface="TH SarabunPSK" pitchFamily="34" charset="-34"/>
                <a:cs typeface="TH SarabunPSK" pitchFamily="34" charset="-34"/>
              </a:rPr>
              <a:t>สพท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sz="20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ให้มีคณะกรรมการประเมิน ประกอบด้วย ผอ.</a:t>
            </a:r>
            <a:r>
              <a:rPr lang="th-TH" sz="2000" b="1" dirty="0" err="1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สพท</a:t>
            </a:r>
            <a:r>
              <a:rPr lang="th-TH" sz="20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. ทุกเขตในจังหวัด และ </a:t>
            </a:r>
            <a:r>
              <a:rPr lang="th-TH" sz="2000" b="1" dirty="0" err="1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ศธจ</a:t>
            </a:r>
            <a:r>
              <a:rPr lang="th-TH" sz="20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. ทำ</a:t>
            </a:r>
            <a:r>
              <a:rPr lang="th-TH" sz="20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หน้าที่</a:t>
            </a:r>
          </a:p>
          <a:p>
            <a:r>
              <a:rPr lang="th-TH" sz="20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           ตรวจสอบ</a:t>
            </a:r>
            <a:r>
              <a:rPr lang="th-TH" sz="20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ข้อมูล ประเมินศักยภาพ และจัดลำดับ ก่อนเสนอ </a:t>
            </a:r>
            <a:r>
              <a:rPr lang="th-TH" sz="2000" b="1" dirty="0" err="1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อกศจ</a:t>
            </a:r>
            <a:r>
              <a:rPr lang="th-TH" sz="20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ตรวจสอบการให้คะแนนและ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การ</a:t>
            </a:r>
          </a:p>
          <a:p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        ประเมินศักยภาพ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และพิจารณากลั่นกรองการย้าย </a:t>
            </a:r>
            <a:r>
              <a:rPr lang="th-TH" sz="20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แล้วจึงเสนอ </a:t>
            </a:r>
            <a:r>
              <a:rPr lang="th-TH" sz="2000" b="1" dirty="0" err="1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กศจ</a:t>
            </a:r>
            <a:r>
              <a:rPr lang="th-TH" sz="20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. พิจารณาย้าย</a:t>
            </a:r>
            <a:r>
              <a:rPr lang="th-TH" sz="20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ตามลำดับ</a:t>
            </a:r>
          </a:p>
          <a:p>
            <a:r>
              <a:rPr lang="th-TH" sz="20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  <a:sym typeface="Wingdings"/>
              </a:rPr>
              <a:t></a:t>
            </a:r>
            <a:r>
              <a:rPr lang="th-TH" sz="20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  <a:sym typeface="Wingdings"/>
              </a:rPr>
              <a:t>  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สังกัด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สำนักบริหารงานการศึกษาพิเศษ และส่วนราชการอื่นให้ อ.ก.ค.ศ. ที่ ก.ค.ศ. ตั้ง ตั้ง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คณะกรรมการ</a:t>
            </a:r>
          </a:p>
          <a:p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       กลั่นกรอง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การย้ายตามลำดับ</a:t>
            </a:r>
            <a:endParaRPr lang="en-US" sz="20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  <a:sym typeface="Wingdings"/>
              </a:rPr>
              <a:t>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ให้พิจารณาคำร้องขอย้ายที่ระบุชื่อสถานศึกษาให้แล้วเสร็จก่อน</a:t>
            </a:r>
            <a:endParaRPr lang="en-US" sz="20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  <a:sym typeface="Wingdings"/>
              </a:rPr>
              <a:t>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นำความเห็นของ </a:t>
            </a:r>
            <a:r>
              <a:rPr lang="th-TH" sz="2000" b="1" dirty="0" err="1">
                <a:latin typeface="TH SarabunPSK" pitchFamily="34" charset="-34"/>
                <a:cs typeface="TH SarabunPSK" pitchFamily="34" charset="-34"/>
              </a:rPr>
              <a:t>อกศจ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. หรือคณะกรรมการกลั่นกรองการย้าย และความเห็นของ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คณะกรรมการ</a:t>
            </a:r>
          </a:p>
          <a:p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       สถานศึกษา มา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ประกอบการพิจารณา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ย้าย</a:t>
            </a:r>
            <a:endParaRPr lang="th-TH" sz="20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5238" y1="15464" x2="30238" y2="40464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98" t="11340" r="22208" b="21462"/>
          <a:stretch/>
        </p:blipFill>
        <p:spPr>
          <a:xfrm>
            <a:off x="179511" y="1570028"/>
            <a:ext cx="3331835" cy="10017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368567">
            <a:off x="1043608" y="1880702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การพิจารณาย้าย</a:t>
            </a:r>
            <a:endParaRPr lang="th-TH" sz="32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0990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1137974"/>
            <a:ext cx="7992888" cy="31700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th-TH" b="1" dirty="0" smtClean="0">
              <a:solidFill>
                <a:srgbClr val="5A2781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 smtClean="0">
                <a:solidFill>
                  <a:srgbClr val="5A2781"/>
                </a:solidFill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b="1" dirty="0">
                <a:solidFill>
                  <a:srgbClr val="5A2781"/>
                </a:solidFill>
                <a:latin typeface="TH SarabunPSK" pitchFamily="34" charset="-34"/>
                <a:cs typeface="TH SarabunPSK" pitchFamily="34" charset="-34"/>
              </a:rPr>
              <a:t>ย้ายสังกัด </a:t>
            </a:r>
            <a:r>
              <a:rPr lang="th-TH" b="1" dirty="0" err="1">
                <a:solidFill>
                  <a:srgbClr val="5A2781"/>
                </a:solidFill>
                <a:latin typeface="TH SarabunPSK" pitchFamily="34" charset="-34"/>
                <a:cs typeface="TH SarabunPSK" pitchFamily="34" charset="-34"/>
              </a:rPr>
              <a:t>สพฐ</a:t>
            </a:r>
            <a:r>
              <a:rPr lang="th-TH" b="1" dirty="0">
                <a:solidFill>
                  <a:srgbClr val="5A2781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endParaRPr lang="en-US" b="1" dirty="0">
              <a:solidFill>
                <a:srgbClr val="5A2781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1. ให้ </a:t>
            </a:r>
            <a:r>
              <a:rPr lang="th-TH" sz="2400" b="1" dirty="0" err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กศจ</a:t>
            </a: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. พิจารณากำหนดสัดส่วนของจำนวนตำแหน่งว่างที่จะใช้รับย้าย หรือที่จะใช้</a:t>
            </a:r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บรรจุ</a:t>
            </a:r>
          </a:p>
          <a:p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  และแต่งตั้งจาก</a:t>
            </a: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บัญชีผู้ได้รับคัดเลือก หรือที่จะใช้สำหรับการคัดเลือก ในภาพรวมทั้งจังหวัด </a:t>
            </a:r>
            <a:endParaRPr lang="th-TH" sz="24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  ตาม</a:t>
            </a: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ประเภท</a:t>
            </a:r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สถานศึกษา ให้</a:t>
            </a: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เท่ากันหรือต่างกันได้ไม่เกิน 1 ตำแหน่ง</a:t>
            </a:r>
            <a:endParaRPr lang="en-US" sz="2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2. ต้อง</a:t>
            </a: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ไม่ระบุชื่อสถานศึกษาที่จะใช้ในการรับย้ายหรือที่จะใช้ในการบรรจุและ</a:t>
            </a:r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แต่งตั้ง</a:t>
            </a:r>
          </a:p>
          <a:p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3. กรณีมีตำแหน่งว่างเพียง 1 ตำแหน่ง ให้พิจารณาได้ตามความเหมาะสม</a:t>
            </a:r>
          </a:p>
          <a:p>
            <a:endParaRPr lang="th-TH" sz="2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5238" y1="15464" x2="30238" y2="40464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98" t="11340" r="22208" b="21462"/>
          <a:stretch/>
        </p:blipFill>
        <p:spPr>
          <a:xfrm>
            <a:off x="35496" y="0"/>
            <a:ext cx="5544616" cy="13476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1391038">
            <a:off x="984305" y="505748"/>
            <a:ext cx="44638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กำหนดสัดส่วนของจำนวนตำแหน่งว่าง</a:t>
            </a:r>
            <a:endParaRPr lang="th-TH" sz="30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75" b="89847" l="2183" r="98363">
                        <a14:foregroundMark x1="51705" y1="16412" x2="88131" y2="77330"/>
                        <a14:foregroundMark x1="32333" y1="79694" x2="44884" y2="78999"/>
                        <a14:foregroundMark x1="68349" y1="80111" x2="78581" y2="81085"/>
                        <a14:foregroundMark x1="55116" y1="83588" x2="57844" y2="15021"/>
                        <a14:foregroundMark x1="48295" y1="17107" x2="54434" y2="15021"/>
                        <a14:foregroundMark x1="56753" y1="14743" x2="64666" y2="15021"/>
                        <a14:foregroundMark x1="63984" y1="14325" x2="72169" y2="16412"/>
                        <a14:foregroundMark x1="63574" y1="53964" x2="82674" y2="43533"/>
                        <a14:foregroundMark x1="65621" y1="59944" x2="71760" y2="62309"/>
                        <a14:foregroundMark x1="54434" y1="41864" x2="45566" y2="53964"/>
                        <a14:foregroundMark x1="33288" y1="44924" x2="43929" y2="45619"/>
                        <a14:foregroundMark x1="42565" y1="80807" x2="55116" y2="84979"/>
                        <a14:foregroundMark x1="55389" y1="85257" x2="69714" y2="82476"/>
                        <a14:foregroundMark x1="69714" y1="83171" x2="73533" y2="80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671" b="11772"/>
          <a:stretch/>
        </p:blipFill>
        <p:spPr>
          <a:xfrm>
            <a:off x="6493227" y="3334024"/>
            <a:ext cx="2471261" cy="183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09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5238" y1="15464" x2="30238" y2="40464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98" t="11340" r="22208" b="21462"/>
          <a:stretch/>
        </p:blipFill>
        <p:spPr>
          <a:xfrm>
            <a:off x="-108520" y="0"/>
            <a:ext cx="5544616" cy="12035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1391038">
            <a:off x="887516" y="442519"/>
            <a:ext cx="44638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ลำดับการพิจารณาย้าย (สังกัด </a:t>
            </a:r>
            <a:r>
              <a:rPr lang="th-TH" sz="3000" b="1" dirty="0" err="1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สพท</a:t>
            </a:r>
            <a:r>
              <a:rPr lang="th-TH" sz="3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.)</a:t>
            </a:r>
            <a:endParaRPr lang="th-TH" sz="30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1203598"/>
            <a:ext cx="72008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  ให้พิจารณาย้ายผู้บริหารสถานศึกษา</a:t>
            </a:r>
            <a:r>
              <a:rPr lang="th-TH" sz="24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ประเภทเดียวกัน ที่มีขนาดสถานศึกษาเดียวกันและขนาดใกล้เคียงกัน ทั้งในจังหวัดเดียวกันและต่างจังหวัด พร้อมกันก่อน</a:t>
            </a:r>
            <a:endParaRPr lang="th-TH" sz="24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7664" y="2139702"/>
            <a:ext cx="7200800" cy="18158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2200" b="1" dirty="0" smtClean="0">
                <a:latin typeface="TH SarabunPSK" pitchFamily="34" charset="-34"/>
                <a:cs typeface="TH SarabunPSK" pitchFamily="34" charset="-34"/>
              </a:rPr>
              <a:t>เมื่อพิจารณาย้ายขนาดเดียวกันและใกล้เคียงกันแล้วเสร็จ </a:t>
            </a:r>
            <a:r>
              <a:rPr lang="th-TH" sz="22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หากยังมีตำแหน่งว่างเหลืออยู่  ให้พิจารณาย้ายข้ามขนาดสถานศึกษาในประเภทเดียวกันได้ </a:t>
            </a:r>
            <a:r>
              <a:rPr lang="th-TH" sz="2200" b="1" dirty="0" smtClean="0">
                <a:latin typeface="TH SarabunPSK" pitchFamily="34" charset="-34"/>
                <a:cs typeface="TH SarabunPSK" pitchFamily="34" charset="-34"/>
              </a:rPr>
              <a:t>โดยต้องพิจารณาย้ายข้ามขนาดตามลำดับ เช่น มีตำแหน่งว่างในสถานศึกษาขนาดใหญ่พิเศษเหลืออยู่ ให้พิจารณาย้ายคำร้องขอย้ายของผู้ประสงค์ขอย้ายที่ดำรงตำแหน่งในสถานศึกษาขนาดกลางก่อนขนาดเล็ก ตามลำดับ</a:t>
            </a:r>
            <a:endParaRPr lang="th-TH" sz="22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7664" y="4083918"/>
            <a:ext cx="7200800" cy="8002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22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หากยังมีตำแหน่งว่างเหลืออยู่</a:t>
            </a:r>
            <a:r>
              <a:rPr lang="th-TH" sz="2200" b="1" dirty="0" smtClean="0">
                <a:latin typeface="TH SarabunPSK" pitchFamily="34" charset="-34"/>
                <a:cs typeface="TH SarabunPSK" pitchFamily="34" charset="-34"/>
              </a:rPr>
              <a:t> ให้ </a:t>
            </a:r>
            <a:r>
              <a:rPr lang="th-TH" sz="2200" b="1" dirty="0" err="1" smtClean="0">
                <a:latin typeface="TH SarabunPSK" pitchFamily="34" charset="-34"/>
                <a:cs typeface="TH SarabunPSK" pitchFamily="34" charset="-34"/>
              </a:rPr>
              <a:t>กศจ</a:t>
            </a:r>
            <a:r>
              <a:rPr lang="th-TH" sz="2200" b="1" dirty="0" smtClean="0">
                <a:latin typeface="TH SarabunPSK" pitchFamily="34" charset="-34"/>
                <a:cs typeface="TH SarabunPSK" pitchFamily="34" charset="-34"/>
              </a:rPr>
              <a:t>. พิจารณาย้ายผู้ประสงค์ขอย้ายที่ดำรงตำแหน่ง    </a:t>
            </a:r>
            <a:r>
              <a:rPr lang="th-TH" sz="22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ในสถานศึกษาที่ต่างประเภทสถานศึกษาที่มีขนาดเดียวกันและขนาดใกล้เคียงกันได้</a:t>
            </a:r>
            <a:endParaRPr lang="th-TH" sz="22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แผนผังลําดับงาน: กระบวนการสำรอง 4"/>
          <p:cNvSpPr/>
          <p:nvPr/>
        </p:nvSpPr>
        <p:spPr>
          <a:xfrm>
            <a:off x="755576" y="1347614"/>
            <a:ext cx="504056" cy="504056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แผนผังลําดับงาน: กระบวนการสำรอง 10"/>
          <p:cNvSpPr/>
          <p:nvPr/>
        </p:nvSpPr>
        <p:spPr>
          <a:xfrm>
            <a:off x="757908" y="2643758"/>
            <a:ext cx="504056" cy="504056"/>
          </a:xfrm>
          <a:prstGeom prst="flowChartAlternateProces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แผนผังลําดับงาน: กระบวนการสำรอง 11"/>
          <p:cNvSpPr/>
          <p:nvPr/>
        </p:nvSpPr>
        <p:spPr>
          <a:xfrm>
            <a:off x="755576" y="4231999"/>
            <a:ext cx="504056" cy="504056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TextBox 12"/>
          <p:cNvSpPr txBox="1"/>
          <p:nvPr/>
        </p:nvSpPr>
        <p:spPr>
          <a:xfrm>
            <a:off x="848366" y="1316441"/>
            <a:ext cx="2408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endParaRPr lang="th-TH" sz="3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8757" y="2592532"/>
            <a:ext cx="2408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endParaRPr lang="th-TH" sz="3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6883" y="4182057"/>
            <a:ext cx="2408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3</a:t>
            </a:r>
            <a:endParaRPr lang="th-TH" sz="3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ลูกศรลง 15"/>
          <p:cNvSpPr/>
          <p:nvPr/>
        </p:nvSpPr>
        <p:spPr>
          <a:xfrm>
            <a:off x="885088" y="1971059"/>
            <a:ext cx="249696" cy="557295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ลูกศรลง 16"/>
          <p:cNvSpPr/>
          <p:nvPr/>
        </p:nvSpPr>
        <p:spPr>
          <a:xfrm>
            <a:off x="912640" y="3363838"/>
            <a:ext cx="249696" cy="663754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289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92" b="8769"/>
          <a:stretch/>
        </p:blipFill>
        <p:spPr>
          <a:xfrm>
            <a:off x="-36512" y="1"/>
            <a:ext cx="9180512" cy="5309754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5" b="89862" l="2769" r="98308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29" t="39879" r="3566" b="38188"/>
          <a:stretch/>
        </p:blipFill>
        <p:spPr>
          <a:xfrm>
            <a:off x="1907704" y="123478"/>
            <a:ext cx="6264696" cy="8594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71800" y="92305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2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63038" y="223260"/>
            <a:ext cx="4309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การย้ายกรณีเพื่อประโยชน์ของทางราชการ</a:t>
            </a:r>
            <a:endParaRPr lang="th-TH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83768" y="1995686"/>
            <a:ext cx="20966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การย้ายกรณีเพื่อพัฒนาคุณภาพการศึกษา</a:t>
            </a:r>
            <a:endParaRPr lang="th-TH" b="1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529" y="915566"/>
            <a:ext cx="1188423" cy="9948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32040" y="899884"/>
            <a:ext cx="41044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กลุ่มที่ 1</a:t>
            </a:r>
          </a:p>
          <a:p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การย้ายผู้บริหารสถานศึกษา เพื่อพัฒนาคุณภาพการศึกษาในสถานศึกษาทั่วไป</a:t>
            </a:r>
          </a:p>
          <a:p>
            <a:r>
              <a:rPr lang="th-TH" sz="2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sz="1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เป็นสถานศึกษาที่ </a:t>
            </a:r>
            <a:r>
              <a:rPr lang="th-TH" sz="1800" b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กศจ</a:t>
            </a:r>
            <a:r>
              <a:rPr lang="th-TH" sz="1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 หรือ </a:t>
            </a:r>
            <a:r>
              <a:rPr lang="th-TH" sz="1800" b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อกศจ</a:t>
            </a:r>
            <a:r>
              <a:rPr lang="th-TH" sz="1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 ที่ ก.ค.ศ. ตั้ง พิจารณาเห็นว่าต้องมีการพัฒนาคุณภาพการศึกษาเป็นพิเศษ</a:t>
            </a:r>
            <a:endParaRPr lang="th-TH" sz="18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5" name="ตัวเชื่อมต่อตรง 14"/>
          <p:cNvCxnSpPr/>
          <p:nvPr/>
        </p:nvCxnSpPr>
        <p:spPr>
          <a:xfrm>
            <a:off x="5148064" y="2715766"/>
            <a:ext cx="3744416" cy="0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403648" y="2715766"/>
            <a:ext cx="760847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                                                       กลุ่มที่ 2</a:t>
            </a:r>
          </a:p>
          <a:p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                                             </a:t>
            </a:r>
            <a:r>
              <a:rPr lang="th-TH" sz="2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การย้ายอำนวยการสถานศึกษา เพื่อพัฒนาคุณภาพ    </a:t>
            </a:r>
          </a:p>
          <a:p>
            <a:r>
              <a:rPr lang="th-TH" sz="20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                                                             การศึกษาในสถานศึกษาที่มีสภาพความยากลำบากใน</a:t>
            </a:r>
          </a:p>
          <a:p>
            <a:r>
              <a:rPr lang="th-TH" sz="20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                                                             การจัดการศึกษา</a:t>
            </a:r>
          </a:p>
          <a:p>
            <a:r>
              <a:rPr lang="th-TH" sz="2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2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  <a:sym typeface="Wingdings"/>
              </a:rPr>
              <a:t></a:t>
            </a:r>
            <a:r>
              <a:rPr lang="th-TH" sz="2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1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เป็นสถานศึกษาตั้งอยู่ในพื้นที่สูงในถิ่นทุรกันดาร พื้นที่เกาะ พื้นที่เสี่ยงภัยหรือชายแดน ตามที่ส่วนราชการกำหนด</a:t>
            </a:r>
          </a:p>
          <a:p>
            <a:r>
              <a:rPr lang="th-TH" sz="1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1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  <a:sym typeface="Wingdings"/>
              </a:rPr>
              <a:t> เป็นสถานศึกษาขนาดกลางหรือขนาดเล็ก ที่อยู่ในโครงการโรงเรียนคุณภาพประจำตำบล </a:t>
            </a:r>
            <a:r>
              <a:rPr lang="th-TH" sz="1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  <a:sym typeface="Wingdings"/>
              </a:rPr>
              <a:t>(1 ตำบล 1 โรงเรียนคุณภาพ) </a:t>
            </a:r>
          </a:p>
          <a:p>
            <a:r>
              <a:rPr lang="th-TH" sz="1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  <a:sym typeface="Wingdings"/>
              </a:rPr>
              <a:t> </a:t>
            </a:r>
            <a:r>
              <a:rPr lang="th-TH" sz="1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  <a:sym typeface="Wingdings"/>
              </a:rPr>
              <a:t>  </a:t>
            </a:r>
            <a:r>
              <a:rPr lang="th-TH" sz="2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  <a:sym typeface="Wingdings"/>
              </a:rPr>
              <a:t></a:t>
            </a:r>
            <a:r>
              <a:rPr lang="th-TH" sz="2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1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เป็น</a:t>
            </a:r>
            <a:r>
              <a:rPr lang="th-TH" sz="1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สถานศึกษาที่</a:t>
            </a:r>
            <a:r>
              <a:rPr lang="th-TH" sz="1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ส่วนราชการ</a:t>
            </a:r>
            <a:r>
              <a:rPr lang="th-TH" sz="1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กำหนดให้ต้องมีการพัฒนาคุณภาพเป็นพิเศษ</a:t>
            </a:r>
            <a:r>
              <a:rPr lang="th-TH" sz="1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  <a:sym typeface="Wingdings"/>
              </a:rPr>
              <a:t> </a:t>
            </a:r>
            <a:endParaRPr lang="th-TH" sz="14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5936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453" r="3338" b="39667"/>
          <a:stretch/>
        </p:blipFill>
        <p:spPr>
          <a:xfrm rot="10800000">
            <a:off x="154407" y="267495"/>
            <a:ext cx="3203848" cy="8155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7425" y="463870"/>
            <a:ext cx="2160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วิธีการสรรหา</a:t>
            </a:r>
            <a:endParaRPr lang="th-TH" sz="3000" b="1" dirty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347614"/>
            <a:ext cx="3024336" cy="2308324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  <a:sym typeface="Wingdings"/>
              </a:rPr>
              <a:t> </a:t>
            </a:r>
            <a:r>
              <a:rPr lang="th-TH" sz="24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ผู้อำนวยการสำนักงานเขตพื้นที่การศึกษา/ผู้อำนวยการสำนักบริหารงานการศึกษาพิเศษทาบทามผู้บริหารที่มีความสามารถสูงและมีผลงานเป็นที่ประจักษ์</a:t>
            </a:r>
          </a:p>
          <a:p>
            <a:r>
              <a:rPr lang="th-TH" sz="24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  <a:sym typeface="Wingdings"/>
              </a:rPr>
              <a:t> </a:t>
            </a:r>
            <a:r>
              <a:rPr lang="th-TH" sz="24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พิจารณาจาก </a:t>
            </a:r>
            <a:r>
              <a:rPr lang="en-US" sz="24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portfolio</a:t>
            </a:r>
            <a:endParaRPr lang="th-TH" sz="24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951" b="57882" l="51831" r="96682">
                        <a14:foregroundMark x1="53089" y1="53355" x2="57895" y2="57154"/>
                        <a14:foregroundMark x1="63043" y1="53436" x2="66590" y2="573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990" t="52807" r="3421" b="42022"/>
          <a:stretch/>
        </p:blipFill>
        <p:spPr>
          <a:xfrm>
            <a:off x="0" y="4282996"/>
            <a:ext cx="3563887" cy="665018"/>
          </a:xfrm>
          <a:prstGeom prst="rect">
            <a:avLst/>
          </a:prstGeom>
        </p:spPr>
      </p:pic>
      <p:sp>
        <p:nvSpPr>
          <p:cNvPr id="9" name="ลูกศรลง 8"/>
          <p:cNvSpPr/>
          <p:nvPr/>
        </p:nvSpPr>
        <p:spPr>
          <a:xfrm>
            <a:off x="1567717" y="3764713"/>
            <a:ext cx="360040" cy="43204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4" t="39453" r="3551" b="39667"/>
          <a:stretch/>
        </p:blipFill>
        <p:spPr>
          <a:xfrm rot="10800000">
            <a:off x="3563887" y="135030"/>
            <a:ext cx="5580112" cy="8244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57552" y="362631"/>
            <a:ext cx="507605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5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การย้ายเพื่อแก้ปัญหาการบริหารจัดการในสถานศึกษา</a:t>
            </a:r>
            <a:endParaRPr lang="th-TH" sz="2500" b="1" dirty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96" t="66542" r="65026" b="23112"/>
          <a:stretch/>
        </p:blipFill>
        <p:spPr>
          <a:xfrm>
            <a:off x="3584134" y="1125326"/>
            <a:ext cx="2769809" cy="1389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99" t="65859" r="27636" b="21585"/>
          <a:stretch/>
        </p:blipFill>
        <p:spPr>
          <a:xfrm>
            <a:off x="4239553" y="2715480"/>
            <a:ext cx="2708711" cy="1584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รูปภาพ 13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264" t="69636" r="4316" b="22545"/>
          <a:stretch/>
        </p:blipFill>
        <p:spPr>
          <a:xfrm>
            <a:off x="7206114" y="3653071"/>
            <a:ext cx="1614358" cy="1087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ลูกศรโค้งซ้าย 14"/>
          <p:cNvSpPr/>
          <p:nvPr/>
        </p:nvSpPr>
        <p:spPr>
          <a:xfrm rot="20558271">
            <a:off x="6703110" y="1340233"/>
            <a:ext cx="1072765" cy="2062449"/>
          </a:xfrm>
          <a:prstGeom prst="curvedLeftArrow">
            <a:avLst>
              <a:gd name="adj1" fmla="val 9856"/>
              <a:gd name="adj2" fmla="val 51991"/>
              <a:gd name="adj3" fmla="val 5309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244" b="89916" l="4969" r="95031">
                        <a14:foregroundMark x1="39130" y1="31092" x2="47205" y2="31092"/>
                        <a14:foregroundMark x1="61491" y1="31933" x2="68323" y2="31092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3" t="27205" r="6052" b="24590"/>
          <a:stretch/>
        </p:blipFill>
        <p:spPr>
          <a:xfrm>
            <a:off x="7554765" y="3131989"/>
            <a:ext cx="967236" cy="524617"/>
          </a:xfrm>
          <a:prstGeom prst="rect">
            <a:avLst/>
          </a:prstGeom>
        </p:spPr>
      </p:pic>
      <p:sp>
        <p:nvSpPr>
          <p:cNvPr id="17" name="ลูกศรโค้งขวา 16"/>
          <p:cNvSpPr/>
          <p:nvPr/>
        </p:nvSpPr>
        <p:spPr>
          <a:xfrm rot="17111014">
            <a:off x="6432604" y="3997443"/>
            <a:ext cx="547031" cy="1397924"/>
          </a:xfrm>
          <a:prstGeom prst="curvedRightArrow">
            <a:avLst>
              <a:gd name="adj1" fmla="val 15025"/>
              <a:gd name="adj2" fmla="val 46522"/>
              <a:gd name="adj3" fmla="val 5079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30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34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58" t="19201" r="7379" b="33131"/>
          <a:stretch/>
        </p:blipFill>
        <p:spPr>
          <a:xfrm>
            <a:off x="1187624" y="1415143"/>
            <a:ext cx="2981948" cy="3384376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34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58" t="19201" r="7379" b="33131"/>
          <a:stretch/>
        </p:blipFill>
        <p:spPr>
          <a:xfrm>
            <a:off x="4353866" y="1635646"/>
            <a:ext cx="2232248" cy="3163873"/>
          </a:xfrm>
          <a:prstGeom prst="rect">
            <a:avLst/>
          </a:prstGeom>
        </p:spPr>
      </p:pic>
      <p:pic>
        <p:nvPicPr>
          <p:cNvPr id="14" name="รูปภาพ 13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34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58" t="19201" r="7379" b="33131"/>
          <a:stretch/>
        </p:blipFill>
        <p:spPr>
          <a:xfrm>
            <a:off x="6804683" y="2110376"/>
            <a:ext cx="2208688" cy="2117558"/>
          </a:xfrm>
          <a:prstGeom prst="rect">
            <a:avLst/>
          </a:prstGeom>
        </p:spPr>
      </p:pic>
      <p:pic>
        <p:nvPicPr>
          <p:cNvPr id="16" name="รูปภาพ 1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5" b="89862" l="4154" r="966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8" t="40645" r="4463" b="40226"/>
          <a:stretch/>
        </p:blipFill>
        <p:spPr>
          <a:xfrm>
            <a:off x="3419872" y="439284"/>
            <a:ext cx="3990862" cy="76431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57822" y="379996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3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88098" y="564662"/>
            <a:ext cx="2365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การย้ายกรณีพิเศษ</a:t>
            </a:r>
            <a:endParaRPr lang="th-TH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682" l="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5450"/>
            <a:ext cx="1283082" cy="25180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23" y="1812864"/>
            <a:ext cx="280831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sz="24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การย้ายกรณีพิเศษ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ได้แก่</a:t>
            </a:r>
          </a:p>
          <a:p>
            <a:r>
              <a:rPr lang="th-TH" sz="22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200" b="1" dirty="0" smtClean="0">
                <a:latin typeface="TH SarabunPSK" pitchFamily="34" charset="-34"/>
                <a:cs typeface="TH SarabunPSK" pitchFamily="34" charset="-34"/>
                <a:sym typeface="Wingdings 2"/>
              </a:rPr>
              <a:t> </a:t>
            </a:r>
            <a:r>
              <a:rPr lang="th-TH" sz="2200" b="1" dirty="0" smtClean="0">
                <a:latin typeface="TH SarabunPSK" pitchFamily="34" charset="-34"/>
                <a:cs typeface="TH SarabunPSK" pitchFamily="34" charset="-34"/>
              </a:rPr>
              <a:t>การย้ายเนื่องจากถูกคุกคามต่อชีวิต</a:t>
            </a:r>
          </a:p>
          <a:p>
            <a:r>
              <a:rPr lang="th-TH" sz="22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200" b="1" dirty="0" smtClean="0">
                <a:latin typeface="TH SarabunPSK" pitchFamily="34" charset="-34"/>
                <a:cs typeface="TH SarabunPSK" pitchFamily="34" charset="-34"/>
                <a:sym typeface="Wingdings 2"/>
              </a:rPr>
              <a:t> </a:t>
            </a:r>
            <a:r>
              <a:rPr lang="th-TH" sz="2200" b="1" dirty="0" smtClean="0">
                <a:latin typeface="TH SarabunPSK" pitchFamily="34" charset="-34"/>
                <a:cs typeface="TH SarabunPSK" pitchFamily="34" charset="-34"/>
              </a:rPr>
              <a:t>การย้ายเนื่องจากเจ็บป่วยร้ายแรง</a:t>
            </a:r>
          </a:p>
          <a:p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2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200" b="1" dirty="0" smtClean="0">
                <a:latin typeface="TH SarabunPSK" pitchFamily="34" charset="-34"/>
                <a:cs typeface="TH SarabunPSK" pitchFamily="34" charset="-34"/>
                <a:sym typeface="Wingdings 2"/>
              </a:rPr>
              <a:t> การย้ายเพื่อดูแลบิดา มารดา คู่สมรส ซึ่งเจ็บป่วยร้ายแรง</a:t>
            </a:r>
            <a:endParaRPr lang="th-TH" sz="2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7984" y="2118485"/>
            <a:ext cx="20882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การพิจารณาย้าย</a:t>
            </a:r>
          </a:p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     </a:t>
            </a:r>
            <a:r>
              <a:rPr lang="th-TH" sz="2200" b="1" dirty="0" smtClean="0">
                <a:latin typeface="TH SarabunPSK" pitchFamily="34" charset="-34"/>
                <a:cs typeface="TH SarabunPSK" pitchFamily="34" charset="-34"/>
              </a:rPr>
              <a:t>ให้ดำเนินการย้ายเช่นเดียวกับวิธีการย้ายกรณีปกติ โดยอนุโลม โดยไม่ต้องมีการประเมินศักยภาพของผู้ประสงค์ขอย้าย</a:t>
            </a:r>
            <a:endParaRPr lang="th-TH" sz="2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4" y="2499742"/>
            <a:ext cx="19442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    ส่งคำร้องได้เมื่อ มีเหตุผลความจำเป็นตามหลักเกณฑ์ได้ตลอดปี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ลูกศรขวา 7"/>
          <p:cNvSpPr/>
          <p:nvPr/>
        </p:nvSpPr>
        <p:spPr>
          <a:xfrm>
            <a:off x="4078334" y="3274181"/>
            <a:ext cx="349650" cy="439306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ลูกศรขวา 14"/>
          <p:cNvSpPr/>
          <p:nvPr/>
        </p:nvSpPr>
        <p:spPr>
          <a:xfrm>
            <a:off x="6538455" y="3055376"/>
            <a:ext cx="349650" cy="439306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7329">
            <a:off x="-175782" y="-207650"/>
            <a:ext cx="2089713" cy="212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60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แผนผังลําดับงาน: กระบวนการสำรอง 4"/>
          <p:cNvSpPr/>
          <p:nvPr/>
        </p:nvSpPr>
        <p:spPr>
          <a:xfrm>
            <a:off x="971600" y="195486"/>
            <a:ext cx="7272808" cy="936104"/>
          </a:xfrm>
          <a:prstGeom prst="flowChartAlternateProcess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n>
                <a:solidFill>
                  <a:schemeClr val="accent4">
                    <a:lumMod val="75000"/>
                  </a:schemeClr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1760" y="339502"/>
            <a:ext cx="5400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3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ขนาดสถานศึกษา  แบ่งเป็น 4 ขนาด</a:t>
            </a: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728" y="232687"/>
            <a:ext cx="861008" cy="861008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7" t="15606" r="15151" b="16212"/>
          <a:stretch/>
        </p:blipFill>
        <p:spPr>
          <a:xfrm>
            <a:off x="611560" y="1273419"/>
            <a:ext cx="526102" cy="519179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7" t="15606" r="15151" b="16212"/>
          <a:stretch/>
        </p:blipFill>
        <p:spPr>
          <a:xfrm>
            <a:off x="531572" y="1881287"/>
            <a:ext cx="656074" cy="647441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7" t="15606" r="15151" b="16212"/>
          <a:stretch/>
        </p:blipFill>
        <p:spPr>
          <a:xfrm>
            <a:off x="472118" y="2638755"/>
            <a:ext cx="738170" cy="728456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7" t="15606" r="15151" b="16212"/>
          <a:stretch/>
        </p:blipFill>
        <p:spPr>
          <a:xfrm>
            <a:off x="373913" y="3444050"/>
            <a:ext cx="875618" cy="8640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75656" y="1357080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ขนาดเล็ก           มีจำนวนนักเรียนตั้งแต่         119 คน ลงมา</a:t>
            </a:r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02265" y="2008001"/>
            <a:ext cx="6598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ขนาดกลาง         มีจำนวนนักเรียนตั้งแต่         120 - 719  คน</a:t>
            </a:r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09191" y="2777543"/>
            <a:ext cx="7455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ขนาดใหญ่          มีจำนวนนักเรียนตั้งแต่         720 – 1,679  คน</a:t>
            </a:r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2187" y="3659891"/>
            <a:ext cx="7257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ขนาดใหญ่พิเศษ   มีจำนวนนักเรียนตั้งแต่         1,680 คน ขึ้นไป</a:t>
            </a:r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87624" y="4470960"/>
            <a:ext cx="7272808" cy="4770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500" b="1" dirty="0" smtClean="0">
                <a:latin typeface="TH SarabunPSK" pitchFamily="34" charset="-34"/>
                <a:cs typeface="TH SarabunPSK" pitchFamily="34" charset="-34"/>
                <a:sym typeface="Wingdings 2"/>
              </a:rPr>
              <a:t> </a:t>
            </a:r>
            <a:r>
              <a:rPr lang="th-TH" sz="25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การย้ายประจำปี พ.ศ. 2564 ใช้ข้อมูลนักเรียน ณ วันที่ 25 มิถุนายน 2564</a:t>
            </a:r>
            <a:endParaRPr lang="th-TH" sz="25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18978918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1040</Words>
  <Application>Microsoft Office PowerPoint</Application>
  <PresentationFormat>นำเสนอทางหน้าจอ (16:9)</PresentationFormat>
  <Paragraphs>93</Paragraphs>
  <Slides>11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11</vt:i4>
      </vt:variant>
    </vt:vector>
  </HeadingPairs>
  <TitlesOfParts>
    <vt:vector size="12" baseType="lpstr"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asus</dc:creator>
  <cp:lastModifiedBy>asus</cp:lastModifiedBy>
  <cp:revision>30</cp:revision>
  <cp:lastPrinted>2021-06-02T08:14:49Z</cp:lastPrinted>
  <dcterms:created xsi:type="dcterms:W3CDTF">2021-06-01T08:48:21Z</dcterms:created>
  <dcterms:modified xsi:type="dcterms:W3CDTF">2021-06-02T09:35:14Z</dcterms:modified>
</cp:coreProperties>
</file>